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Scott LaRocc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2.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5" Type="http://schemas.openxmlformats.org/officeDocument/2006/relationships/slideMaster" Target="slideMasters/slideMaster1.xml"/><Relationship Id="rId19" Type="http://schemas.openxmlformats.org/officeDocument/2006/relationships/slide" Target="slides/slide12.xml"/><Relationship Id="rId6" Type="http://schemas.openxmlformats.org/officeDocument/2006/relationships/slideMaster" Target="slideMasters/slideMaster2.xml"/><Relationship Id="rId18" Type="http://schemas.openxmlformats.org/officeDocument/2006/relationships/slide" Target="slides/slide11.xml"/><Relationship Id="rId7" Type="http://schemas.openxmlformats.org/officeDocument/2006/relationships/notesMaster" Target="notesMasters/notesMaster1.xml"/><Relationship Id="rId8"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2-26T19:28:26.693">
    <p:pos x="196" y="592"/>
    <p:text>A **Web Application** with features:
(sub bullets)
- queryable database
- map data visualization
- data export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12fdc9d24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312fdc9d2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Payton</a:t>
            </a:r>
            <a:endParaRPr/>
          </a:p>
          <a:p>
            <a:pPr indent="0" lvl="0" marL="0" rtl="0" algn="l">
              <a:lnSpc>
                <a:spcPct val="115000"/>
              </a:lnSpc>
              <a:spcBef>
                <a:spcPts val="1200"/>
              </a:spcBef>
              <a:spcAft>
                <a:spcPts val="1200"/>
              </a:spcAft>
              <a:buNone/>
            </a:pPr>
            <a:r>
              <a:rPr lang="en"/>
              <a:t>Time: Less than a minute (&lt;60 seconds) </a:t>
            </a:r>
            <a:r>
              <a:rPr lang="en" sz="1200">
                <a:solidFill>
                  <a:schemeClr val="dk1"/>
                </a:solidFill>
              </a:rPr>
              <a:t>(current time is around 1min &amp; 7sec)</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398ad93a00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398ad93a00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Alyssa Slow down!!!!</a:t>
            </a:r>
            <a:endParaRPr/>
          </a:p>
          <a:p>
            <a:pPr indent="0" lvl="0" marL="0" rtl="0" algn="l">
              <a:spcBef>
                <a:spcPts val="0"/>
              </a:spcBef>
              <a:spcAft>
                <a:spcPts val="0"/>
              </a:spcAft>
              <a:buNone/>
            </a:pPr>
            <a:r>
              <a:rPr lang="en"/>
              <a:t>Time: ~1- 2 minutes (current time is 1min &amp; 15sec)</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Currently, we have a few ongoing challenges with our project.</a:t>
            </a:r>
            <a:endParaRPr/>
          </a:p>
          <a:p>
            <a:pPr indent="-298450" lvl="0" marL="457200" rtl="0" algn="l">
              <a:spcBef>
                <a:spcPts val="0"/>
              </a:spcBef>
              <a:spcAft>
                <a:spcPts val="0"/>
              </a:spcAft>
              <a:buSzPts val="1100"/>
              <a:buChar char="●"/>
            </a:pPr>
            <a:r>
              <a:rPr lang="en"/>
              <a:t>We are struggling to add custom buttons and options to our displayed map, especially when it is in full screen view.</a:t>
            </a:r>
            <a:endParaRPr/>
          </a:p>
          <a:p>
            <a:pPr indent="-298450" lvl="1" marL="914400" rtl="0" algn="l">
              <a:spcBef>
                <a:spcPts val="0"/>
              </a:spcBef>
              <a:spcAft>
                <a:spcPts val="0"/>
              </a:spcAft>
              <a:buSzPts val="1100"/>
              <a:buChar char="○"/>
            </a:pPr>
            <a:r>
              <a:rPr lang="en"/>
              <a:t>Since we are using Folium to generate our maps automatically, we need to add our custom buttons into the code that generates the maps, to make sure they are totally integrated and work with the map.</a:t>
            </a:r>
            <a:endParaRPr/>
          </a:p>
          <a:p>
            <a:pPr indent="-298450" lvl="0" marL="457200" rtl="0" algn="l">
              <a:spcBef>
                <a:spcPts val="0"/>
              </a:spcBef>
              <a:spcAft>
                <a:spcPts val="0"/>
              </a:spcAft>
              <a:buSzPts val="1100"/>
              <a:buChar char="●"/>
            </a:pPr>
            <a:r>
              <a:rPr lang="en"/>
              <a:t>We also need to ensure that our heat map visualizations are accessible to </a:t>
            </a:r>
            <a:r>
              <a:rPr lang="en"/>
              <a:t>to individuals with color vision deficiencies, such as red-green color blindness.</a:t>
            </a:r>
            <a:endParaRPr/>
          </a:p>
          <a:p>
            <a:pPr indent="-298450" lvl="1" marL="914400" rtl="0" algn="l">
              <a:spcBef>
                <a:spcPts val="0"/>
              </a:spcBef>
              <a:spcAft>
                <a:spcPts val="0"/>
              </a:spcAft>
              <a:buSzPts val="1100"/>
              <a:buChar char="○"/>
            </a:pPr>
            <a:r>
              <a:rPr lang="en"/>
              <a:t>To make sure that everyone is able to view and understand our heat maps correctly, we are planning on utilizing an accessible color palette that specifically caters to color-blind people.</a:t>
            </a:r>
            <a:endParaRPr/>
          </a:p>
          <a:p>
            <a:pPr indent="-298450" lvl="0" marL="457200" rtl="0" algn="l">
              <a:spcBef>
                <a:spcPts val="0"/>
              </a:spcBef>
              <a:spcAft>
                <a:spcPts val="0"/>
              </a:spcAft>
              <a:buSzPts val="1100"/>
              <a:buChar char="●"/>
            </a:pPr>
            <a:r>
              <a:rPr lang="en"/>
              <a:t>Because</a:t>
            </a:r>
            <a:r>
              <a:rPr lang="en"/>
              <a:t> of the major </a:t>
            </a:r>
            <a:r>
              <a:rPr lang="en"/>
              <a:t>restructuring</a:t>
            </a:r>
            <a:r>
              <a:rPr lang="en"/>
              <a:t> of the US </a:t>
            </a:r>
            <a:r>
              <a:rPr lang="en"/>
              <a:t>Forestry</a:t>
            </a:r>
            <a:r>
              <a:rPr lang="en"/>
              <a:t> Department currently happening, it is very likely that our clients will end up setting up and managing the website by themselves.</a:t>
            </a:r>
            <a:endParaRPr/>
          </a:p>
          <a:p>
            <a:pPr indent="-298450" lvl="1" marL="914400" rtl="0" algn="l">
              <a:spcBef>
                <a:spcPts val="0"/>
              </a:spcBef>
              <a:spcAft>
                <a:spcPts val="0"/>
              </a:spcAft>
              <a:buSzPts val="1100"/>
              <a:buChar char="○"/>
            </a:pPr>
            <a:r>
              <a:rPr lang="en"/>
              <a:t>Because our clients are not very familiar with web development and hosting websites, we need to create detailed documentation and instructions to ensure that they are able to properly set up, use, maintain, and fix any errors that may show up.</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12fdc9d24e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12fdc9d24e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Andy</a:t>
            </a:r>
            <a:endParaRPr sz="1200">
              <a:solidFill>
                <a:schemeClr val="dk1"/>
              </a:solidFill>
            </a:endParaRPr>
          </a:p>
          <a:p>
            <a:pPr indent="0" lvl="0" marL="0" rtl="0" algn="l">
              <a:lnSpc>
                <a:spcPct val="115000"/>
              </a:lnSpc>
              <a:spcBef>
                <a:spcPts val="1200"/>
              </a:spcBef>
              <a:spcAft>
                <a:spcPts val="0"/>
              </a:spcAft>
              <a:buNone/>
            </a:pPr>
            <a:r>
              <a:rPr lang="en" sz="1200">
                <a:solidFill>
                  <a:schemeClr val="dk1"/>
                </a:solidFill>
              </a:rPr>
              <a:t>Time: ~ 1 minute </a:t>
            </a:r>
            <a:r>
              <a:rPr lang="en" sz="1200">
                <a:solidFill>
                  <a:schemeClr val="dk1"/>
                </a:solidFill>
              </a:rPr>
              <a:t>(current time is about  30sec)</a:t>
            </a:r>
            <a:endParaRPr sz="1200">
              <a:solidFill>
                <a:schemeClr val="dk1"/>
              </a:solidFill>
            </a:endParaRPr>
          </a:p>
          <a:p>
            <a:pPr indent="0" lvl="0" marL="0" rtl="0" algn="l">
              <a:lnSpc>
                <a:spcPct val="115000"/>
              </a:lnSpc>
              <a:spcBef>
                <a:spcPts val="1200"/>
              </a:spcBef>
              <a:spcAft>
                <a:spcPts val="1200"/>
              </a:spcAft>
              <a:buNone/>
            </a:pPr>
            <a:r>
              <a:rPr lang="en" sz="1200">
                <a:solidFill>
                  <a:schemeClr val="dk1"/>
                </a:solidFill>
              </a:rPr>
              <a:t>Mention multi-testing</a:t>
            </a:r>
            <a:endParaRPr sz="12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12fdc9d24e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12fdc9d24e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Andy</a:t>
            </a:r>
            <a:endParaRPr sz="1200">
              <a:solidFill>
                <a:schemeClr val="dk1"/>
              </a:solidFill>
            </a:endParaRPr>
          </a:p>
          <a:p>
            <a:pPr indent="0" lvl="0" marL="0" rtl="0" algn="l">
              <a:lnSpc>
                <a:spcPct val="115000"/>
              </a:lnSpc>
              <a:spcBef>
                <a:spcPts val="1200"/>
              </a:spcBef>
              <a:spcAft>
                <a:spcPts val="1200"/>
              </a:spcAft>
              <a:buNone/>
            </a:pPr>
            <a:r>
              <a:rPr lang="en" sz="1200">
                <a:solidFill>
                  <a:schemeClr val="dk1"/>
                </a:solidFill>
              </a:rPr>
              <a:t>Time: less than a minute (&lt;60) </a:t>
            </a:r>
            <a:r>
              <a:rPr lang="en" sz="1200">
                <a:solidFill>
                  <a:schemeClr val="dk1"/>
                </a:solidFill>
              </a:rPr>
              <a:t>(current time is about  35-40sec)</a:t>
            </a:r>
            <a:endParaRPr sz="12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3a2e0842b5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3a2e0842b5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Alyssa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12fdc9d24e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12fdc9d24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t>Alyssa slow down!!!!</a:t>
            </a:r>
            <a:endParaRPr sz="1200"/>
          </a:p>
          <a:p>
            <a:pPr indent="0" lvl="0" marL="0" rtl="0" algn="l">
              <a:lnSpc>
                <a:spcPct val="115000"/>
              </a:lnSpc>
              <a:spcBef>
                <a:spcPts val="1200"/>
              </a:spcBef>
              <a:spcAft>
                <a:spcPts val="0"/>
              </a:spcAft>
              <a:buNone/>
            </a:pPr>
            <a:r>
              <a:rPr lang="en" sz="1200"/>
              <a:t>Time: ~2 minutes (around 120 seconds) (current time is around 1min &amp; 20-30sec)</a:t>
            </a:r>
            <a:endParaRPr sz="1200"/>
          </a:p>
          <a:p>
            <a:pPr indent="-304800" lvl="0" marL="457200" rtl="0" algn="l">
              <a:lnSpc>
                <a:spcPct val="115000"/>
              </a:lnSpc>
              <a:spcBef>
                <a:spcPts val="1200"/>
              </a:spcBef>
              <a:spcAft>
                <a:spcPts val="0"/>
              </a:spcAft>
              <a:buSzPts val="1200"/>
              <a:buChar char="●"/>
            </a:pPr>
            <a:r>
              <a:rPr lang="en" sz="1200"/>
              <a:t>Our clients analyze reported data on bird sightings in an area to determine the likelihood of bird presence in a given area</a:t>
            </a:r>
            <a:endParaRPr sz="1200"/>
          </a:p>
          <a:p>
            <a:pPr indent="-304800" lvl="0" marL="457200" rtl="0" algn="l">
              <a:lnSpc>
                <a:spcPct val="115000"/>
              </a:lnSpc>
              <a:spcBef>
                <a:spcPts val="1000"/>
              </a:spcBef>
              <a:spcAft>
                <a:spcPts val="0"/>
              </a:spcAft>
              <a:buSzPts val="1200"/>
              <a:buChar char="●"/>
            </a:pPr>
            <a:r>
              <a:rPr lang="en" sz="1200"/>
              <a:t>For example, at a certain spot, there could be a 30% chance that crows will be present.</a:t>
            </a:r>
            <a:endParaRPr sz="1200"/>
          </a:p>
          <a:p>
            <a:pPr indent="-304800" lvl="0" marL="457200" rtl="0" algn="l">
              <a:spcBef>
                <a:spcPts val="1000"/>
              </a:spcBef>
              <a:spcAft>
                <a:spcPts val="0"/>
              </a:spcAft>
              <a:buSzPts val="1200"/>
              <a:buChar char="●"/>
            </a:pPr>
            <a:r>
              <a:rPr lang="en" sz="1200">
                <a:solidFill>
                  <a:schemeClr val="dk1"/>
                </a:solidFill>
              </a:rPr>
              <a:t>This is important because birds are an indicator species that reflect an ecosystem’s health. </a:t>
            </a:r>
            <a:endParaRPr sz="1200">
              <a:solidFill>
                <a:schemeClr val="dk1"/>
              </a:solidFill>
            </a:endParaRPr>
          </a:p>
          <a:p>
            <a:pPr indent="-304800" lvl="0" marL="457200" rtl="0" algn="l">
              <a:spcBef>
                <a:spcPts val="1000"/>
              </a:spcBef>
              <a:spcAft>
                <a:spcPts val="0"/>
              </a:spcAft>
              <a:buSzPts val="1200"/>
              <a:buChar char="●"/>
            </a:pPr>
            <a:r>
              <a:rPr lang="en" sz="1200">
                <a:solidFill>
                  <a:schemeClr val="dk1"/>
                </a:solidFill>
              </a:rPr>
              <a:t>To determine which course of actions are best to take, scientists need to first look at how bird populations change in response to natural disasters, especially wildfires.</a:t>
            </a:r>
            <a:endParaRPr sz="1200"/>
          </a:p>
          <a:p>
            <a:pPr indent="-304800" lvl="0" marL="457200" rtl="0" algn="l">
              <a:lnSpc>
                <a:spcPct val="115000"/>
              </a:lnSpc>
              <a:spcBef>
                <a:spcPts val="1000"/>
              </a:spcBef>
              <a:spcAft>
                <a:spcPts val="0"/>
              </a:spcAft>
              <a:buSzPts val="1200"/>
              <a:buChar char="●"/>
            </a:pPr>
            <a:r>
              <a:rPr lang="en" sz="1200"/>
              <a:t>This data analysis is used by </a:t>
            </a:r>
            <a:r>
              <a:rPr lang="en" sz="1200">
                <a:solidFill>
                  <a:schemeClr val="dk1"/>
                </a:solidFill>
              </a:rPr>
              <a:t>Western United States Forestry Management Stations to help them determine how to properly take care of an area.</a:t>
            </a:r>
            <a:endParaRPr sz="1200">
              <a:solidFill>
                <a:schemeClr val="dk1"/>
              </a:solidFill>
            </a:endParaRPr>
          </a:p>
          <a:p>
            <a:pPr indent="-304800" lvl="0" marL="457200" rtl="0" algn="l">
              <a:lnSpc>
                <a:spcPct val="115000"/>
              </a:lnSpc>
              <a:spcBef>
                <a:spcPts val="1000"/>
              </a:spcBef>
              <a:spcAft>
                <a:spcPts val="0"/>
              </a:spcAft>
              <a:buClr>
                <a:schemeClr val="dk1"/>
              </a:buClr>
              <a:buSzPts val="1200"/>
              <a:buChar char="●"/>
            </a:pPr>
            <a:r>
              <a:rPr lang="en" sz="1200">
                <a:solidFill>
                  <a:schemeClr val="dk1"/>
                </a:solidFill>
              </a:rPr>
              <a:t>Currently, all stations must go through a single point to receive user-friendly analysis for over 10 years of collected data- our clients</a:t>
            </a:r>
            <a:endParaRPr sz="1200">
              <a:solidFill>
                <a:schemeClr val="dk1"/>
              </a:solidFill>
            </a:endParaRPr>
          </a:p>
          <a:p>
            <a:pPr indent="-304800" lvl="0" marL="457200" rtl="0" algn="l">
              <a:lnSpc>
                <a:spcPct val="115000"/>
              </a:lnSpc>
              <a:spcBef>
                <a:spcPts val="1000"/>
              </a:spcBef>
              <a:spcAft>
                <a:spcPts val="0"/>
              </a:spcAft>
              <a:buClr>
                <a:schemeClr val="dk1"/>
              </a:buClr>
              <a:buSzPts val="1200"/>
              <a:buChar char="●"/>
            </a:pPr>
            <a:r>
              <a:rPr lang="en" sz="1200">
                <a:solidFill>
                  <a:schemeClr val="dk1"/>
                </a:solidFill>
              </a:rPr>
              <a:t>They are producing and distributing all of this information manually each time a station requests data.</a:t>
            </a:r>
            <a:endParaRPr sz="1200">
              <a:solidFill>
                <a:schemeClr val="dk1"/>
              </a:solidFill>
            </a:endParaRPr>
          </a:p>
          <a:p>
            <a:pPr indent="-304800" lvl="0" marL="457200" rtl="0" algn="l">
              <a:lnSpc>
                <a:spcPct val="115000"/>
              </a:lnSpc>
              <a:spcBef>
                <a:spcPts val="1000"/>
              </a:spcBef>
              <a:spcAft>
                <a:spcPts val="0"/>
              </a:spcAft>
              <a:buClr>
                <a:schemeClr val="dk1"/>
              </a:buClr>
              <a:buSzPts val="1200"/>
              <a:buChar char="●"/>
            </a:pPr>
            <a:r>
              <a:rPr lang="en" sz="1200">
                <a:solidFill>
                  <a:schemeClr val="dk1"/>
                </a:solidFill>
              </a:rPr>
              <a:t>They need a a user friendly tool that they, and all of the research stations, can use to easily view and export the data on bird presence in an area</a:t>
            </a:r>
            <a:endParaRPr sz="1200">
              <a:solidFill>
                <a:schemeClr val="dk1"/>
              </a:solidFill>
            </a:endParaRPr>
          </a:p>
          <a:p>
            <a:pPr indent="-304800" lvl="0" marL="457200" rtl="0" algn="l">
              <a:lnSpc>
                <a:spcPct val="115000"/>
              </a:lnSpc>
              <a:spcBef>
                <a:spcPts val="1000"/>
              </a:spcBef>
              <a:spcAft>
                <a:spcPts val="1000"/>
              </a:spcAft>
              <a:buClr>
                <a:schemeClr val="dk1"/>
              </a:buClr>
              <a:buSzPts val="1200"/>
              <a:buChar char="●"/>
            </a:pPr>
            <a:r>
              <a:rPr lang="en" sz="1200">
                <a:solidFill>
                  <a:schemeClr val="dk1"/>
                </a:solidFill>
              </a:rPr>
              <a:t>Each research station should be able to view and export the collected data on their own, and be able to understand the results in order to increase individual efficiency and free up our clients to work on other important projects, rather than dedicating lots of time to relaying information back and forth</a:t>
            </a:r>
            <a:endParaRP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12fdc9d24e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12fdc9d24e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Payton</a:t>
            </a:r>
            <a:endParaRPr/>
          </a:p>
          <a:p>
            <a:pPr indent="0" lvl="0" marL="0" rtl="0" algn="l">
              <a:lnSpc>
                <a:spcPct val="115000"/>
              </a:lnSpc>
              <a:spcBef>
                <a:spcPts val="1200"/>
              </a:spcBef>
              <a:spcAft>
                <a:spcPts val="1200"/>
              </a:spcAft>
              <a:buNone/>
            </a:pPr>
            <a:r>
              <a:rPr lang="en"/>
              <a:t>Time: ~30-45 seconds </a:t>
            </a:r>
            <a:r>
              <a:rPr lang="en" sz="1200">
                <a:solidFill>
                  <a:schemeClr val="dk1"/>
                </a:solidFill>
              </a:rPr>
              <a:t>(current time is around 1min &amp; 15sec for this slide alone)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39206e8a1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339206e8a1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700">
                <a:solidFill>
                  <a:schemeClr val="dk1"/>
                </a:solidFill>
              </a:rPr>
              <a:t>Given that we will be handing off this project to a government agency for possibly long-term use…</a:t>
            </a:r>
            <a:endParaRPr>
              <a:solidFill>
                <a:schemeClr val="dk1"/>
              </a:solidFill>
            </a:endParaRPr>
          </a:p>
          <a:p>
            <a:pPr indent="0" lvl="0" marL="0" rtl="0" algn="l">
              <a:lnSpc>
                <a:spcPct val="115000"/>
              </a:lnSpc>
              <a:spcBef>
                <a:spcPts val="1200"/>
              </a:spcBef>
              <a:spcAft>
                <a:spcPts val="0"/>
              </a:spcAft>
              <a:buNone/>
            </a:pPr>
            <a:r>
              <a:rPr lang="en">
                <a:solidFill>
                  <a:schemeClr val="dk1"/>
                </a:solidFill>
              </a:rPr>
              <a:t>Payton</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
                <a:solidFill>
                  <a:schemeClr val="dk1"/>
                </a:solidFill>
              </a:rPr>
              <a:t>Time: ~1:15 to 1:30 </a:t>
            </a:r>
            <a:r>
              <a:rPr lang="en" sz="1200">
                <a:solidFill>
                  <a:schemeClr val="dk1"/>
                </a:solidFill>
              </a:rPr>
              <a:t>(current time is around 1min &amp; 55sec for this slide alone)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12fdc9d24e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12fdc9d24e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solidFill>
                  <a:schemeClr val="dk1"/>
                </a:solidFill>
              </a:rPr>
              <a:t>Tyler</a:t>
            </a:r>
            <a:endParaRPr>
              <a:solidFill>
                <a:schemeClr val="dk1"/>
              </a:solidFill>
            </a:endParaRPr>
          </a:p>
          <a:p>
            <a:pPr indent="0" lvl="0" marL="0" rtl="0" algn="l">
              <a:lnSpc>
                <a:spcPct val="115000"/>
              </a:lnSpc>
              <a:spcBef>
                <a:spcPts val="1200"/>
              </a:spcBef>
              <a:spcAft>
                <a:spcPts val="0"/>
              </a:spcAft>
              <a:buNone/>
            </a:pPr>
            <a:r>
              <a:rPr lang="en">
                <a:solidFill>
                  <a:schemeClr val="dk1"/>
                </a:solidFill>
              </a:rPr>
              <a:t>Time: ~ 1 minute</a:t>
            </a:r>
            <a:endParaRPr>
              <a:solidFill>
                <a:schemeClr val="dk1"/>
              </a:solidFill>
            </a:endParaRPr>
          </a:p>
          <a:p>
            <a:pPr indent="0" lvl="0" marL="0" rtl="0" algn="l">
              <a:lnSpc>
                <a:spcPct val="115000"/>
              </a:lnSpc>
              <a:spcBef>
                <a:spcPts val="1200"/>
              </a:spcBef>
              <a:spcAft>
                <a:spcPts val="0"/>
              </a:spcAft>
              <a:buNone/>
            </a:pPr>
            <a:r>
              <a:rPr lang="en">
                <a:solidFill>
                  <a:schemeClr val="dk1"/>
                </a:solidFill>
              </a:rPr>
              <a:t>Architecture of System’s Modules:</a:t>
            </a:r>
            <a:endParaRPr>
              <a:solidFill>
                <a:schemeClr val="dk1"/>
              </a:solidFill>
            </a:endParaRPr>
          </a:p>
          <a:p>
            <a:pPr indent="-298450" lvl="1" marL="914400" rtl="0" algn="l">
              <a:lnSpc>
                <a:spcPct val="115000"/>
              </a:lnSpc>
              <a:spcBef>
                <a:spcPts val="1200"/>
              </a:spcBef>
              <a:spcAft>
                <a:spcPts val="0"/>
              </a:spcAft>
              <a:buClr>
                <a:schemeClr val="dk1"/>
              </a:buClr>
              <a:buSzPts val="1100"/>
              <a:buChar char="○"/>
            </a:pPr>
            <a:r>
              <a:rPr lang="en">
                <a:solidFill>
                  <a:schemeClr val="dk1"/>
                </a:solidFill>
              </a:rPr>
              <a:t>User Interface: easy to use for</a:t>
            </a:r>
            <a:r>
              <a:rPr lang="en">
                <a:solidFill>
                  <a:schemeClr val="dk1"/>
                </a:solidFill>
              </a:rPr>
              <a:t> non-technical users, b</a:t>
            </a:r>
            <a:r>
              <a:rPr lang="en">
                <a:solidFill>
                  <a:schemeClr val="dk1"/>
                </a:solidFill>
              </a:rPr>
              <a:t>uilt with HTML/CSS, JavaScript, and Bootstrap</a:t>
            </a:r>
            <a:endParaRPr>
              <a:solidFill>
                <a:schemeClr val="dk1"/>
              </a:solidFill>
            </a:endParaRPr>
          </a:p>
          <a:p>
            <a:pPr indent="-298450" lvl="2" marL="1371600" rtl="0" algn="l">
              <a:lnSpc>
                <a:spcPct val="115000"/>
              </a:lnSpc>
              <a:spcBef>
                <a:spcPts val="0"/>
              </a:spcBef>
              <a:spcAft>
                <a:spcPts val="0"/>
              </a:spcAft>
              <a:buClr>
                <a:schemeClr val="dk1"/>
              </a:buClr>
              <a:buSzPts val="1100"/>
              <a:buAutoNum type="romanLcPeriod"/>
            </a:pPr>
            <a:r>
              <a:rPr lang="en">
                <a:solidFill>
                  <a:schemeClr val="dk1"/>
                </a:solidFill>
              </a:rPr>
              <a:t>Guarantees a user-friendly experience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Application Logic: Read in data from CSV, export filtered data into CSV</a:t>
            </a:r>
            <a:r>
              <a:rPr lang="en">
                <a:solidFill>
                  <a:schemeClr val="dk1"/>
                </a:solidFill>
              </a:rPr>
              <a:t>. </a:t>
            </a:r>
            <a:r>
              <a:rPr lang="en">
                <a:solidFill>
                  <a:schemeClr val="dk1"/>
                </a:solidFill>
              </a:rPr>
              <a:t>Django to handle back-end functions</a:t>
            </a:r>
            <a:endParaRPr>
              <a:solidFill>
                <a:schemeClr val="dk1"/>
              </a:solidFill>
            </a:endParaRPr>
          </a:p>
          <a:p>
            <a:pPr indent="-298450" lvl="2" marL="1371600" rtl="0" algn="l">
              <a:lnSpc>
                <a:spcPct val="115000"/>
              </a:lnSpc>
              <a:spcBef>
                <a:spcPts val="0"/>
              </a:spcBef>
              <a:spcAft>
                <a:spcPts val="0"/>
              </a:spcAft>
              <a:buClr>
                <a:schemeClr val="dk1"/>
              </a:buClr>
              <a:buSzPts val="1100"/>
              <a:buAutoNum type="romanLcPeriod"/>
            </a:pPr>
            <a:r>
              <a:rPr lang="en">
                <a:solidFill>
                  <a:schemeClr val="dk1"/>
                </a:solidFill>
              </a:rPr>
              <a:t>Robust, secure back-end that is in python and aligns with other modules easily</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Mapping</a:t>
            </a:r>
            <a:r>
              <a:rPr lang="en">
                <a:solidFill>
                  <a:schemeClr val="dk1"/>
                </a:solidFill>
              </a:rPr>
              <a:t> &amp; Visualization: Raster.io, and Folium to process data, generate maps, and apply overlays.</a:t>
            </a:r>
            <a:endParaRPr>
              <a:solidFill>
                <a:schemeClr val="dk1"/>
              </a:solidFill>
            </a:endParaRPr>
          </a:p>
          <a:p>
            <a:pPr indent="-298450" lvl="2" marL="1371600" rtl="0" algn="l">
              <a:lnSpc>
                <a:spcPct val="115000"/>
              </a:lnSpc>
              <a:spcBef>
                <a:spcPts val="0"/>
              </a:spcBef>
              <a:spcAft>
                <a:spcPts val="0"/>
              </a:spcAft>
              <a:buClr>
                <a:schemeClr val="dk1"/>
              </a:buClr>
              <a:buSzPts val="1100"/>
              <a:buAutoNum type="romanLcPeriod"/>
            </a:pPr>
            <a:r>
              <a:rPr lang="en">
                <a:solidFill>
                  <a:schemeClr val="dk1"/>
                </a:solidFill>
              </a:rPr>
              <a:t>Python Ecosystem: allows rapid development of complex visualizations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Database Layer: MySQL managed by Django</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3a2e0842b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3a2e0842b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Andy</a:t>
            </a:r>
            <a:endParaRPr/>
          </a:p>
          <a:p>
            <a:pPr indent="0" lvl="0" marL="0" rtl="0" algn="l">
              <a:spcBef>
                <a:spcPts val="0"/>
              </a:spcBef>
              <a:spcAft>
                <a:spcPts val="0"/>
              </a:spcAft>
              <a:buNone/>
            </a:pPr>
            <a:r>
              <a:rPr lang="en"/>
              <a:t>Time: ~30-45 seconds </a:t>
            </a:r>
            <a:r>
              <a:rPr lang="en" sz="1200">
                <a:solidFill>
                  <a:schemeClr val="dk1"/>
                </a:solidFill>
              </a:rPr>
              <a:t>(current time is around 1min &amp; 5sec)</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398ad93a00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398ad93a00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Tyler</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Time: ~30-45 seconds</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298450" lvl="1" marL="914400" rtl="0" algn="l">
              <a:lnSpc>
                <a:spcPct val="115000"/>
              </a:lnSpc>
              <a:spcBef>
                <a:spcPts val="1200"/>
              </a:spcBef>
              <a:spcAft>
                <a:spcPts val="0"/>
              </a:spcAft>
              <a:buClr>
                <a:schemeClr val="dk1"/>
              </a:buClr>
              <a:buSzPts val="1100"/>
              <a:buChar char="○"/>
            </a:pPr>
            <a:r>
              <a:rPr lang="en">
                <a:solidFill>
                  <a:schemeClr val="dk1"/>
                </a:solidFill>
              </a:rPr>
              <a:t>First, receives GeoJSON data from the database.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Uses Raster.io to convert raw data into raster format</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Folium to create interactive web maps.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Displays data as a heatmap to show likelihood of bird presence, as seen on the bottom right of the slide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Supports dynamic updates from filters chosen by the user like by year and species</a:t>
            </a:r>
            <a:endParaRPr>
              <a:solidFill>
                <a:schemeClr val="dk1"/>
              </a:solidFill>
            </a:endParaRPr>
          </a:p>
          <a:p>
            <a:pPr indent="0" lvl="0" marL="0" rtl="0" algn="l">
              <a:lnSpc>
                <a:spcPct val="115000"/>
              </a:lnSpc>
              <a:spcBef>
                <a:spcPts val="1200"/>
              </a:spcBef>
              <a:spcAft>
                <a:spcPts val="1200"/>
              </a:spcAft>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3a2e0842b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33a2e0842b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Tyler</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Time: ~30-45 seconds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Django Framework:</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Django serves as our back-end framework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Manages URL routes and HTTP requests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Reads CSV data into our database by Django models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Export filtered data as CSV files and map images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Uses Object-Relational Mapping (ORM) to simplify database querying</a:t>
            </a:r>
            <a:endParaRPr>
              <a:solidFill>
                <a:schemeClr val="dk1"/>
              </a:solidFill>
            </a:endParaRPr>
          </a:p>
          <a:p>
            <a:pPr indent="0" lvl="0" marL="0" rtl="0" algn="l">
              <a:lnSpc>
                <a:spcPct val="115000"/>
              </a:lnSpc>
              <a:spcBef>
                <a:spcPts val="1200"/>
              </a:spcBef>
              <a:spcAft>
                <a:spcPts val="0"/>
              </a:spcAft>
              <a:buNone/>
            </a:pPr>
            <a:r>
              <a:rPr lang="en">
                <a:solidFill>
                  <a:schemeClr val="dk1"/>
                </a:solidFill>
              </a:rPr>
              <a:t>Transforms filtered data into GeoJSON format for integration with the visualization module</a:t>
            </a:r>
            <a:endParaRPr>
              <a:solidFill>
                <a:schemeClr val="dk1"/>
              </a:solidFill>
            </a:endParaRPr>
          </a:p>
          <a:p>
            <a:pPr indent="0" lvl="0" marL="0" rtl="0" algn="l">
              <a:lnSpc>
                <a:spcPct val="115000"/>
              </a:lnSpc>
              <a:spcBef>
                <a:spcPts val="1200"/>
              </a:spcBef>
              <a:spcAft>
                <a:spcPts val="120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3a2e0842b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3a2e0842b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Alyssa</a:t>
            </a:r>
            <a:endParaRPr/>
          </a:p>
          <a:p>
            <a:pPr indent="0" lvl="0" marL="0" rtl="0" algn="l">
              <a:spcBef>
                <a:spcPts val="0"/>
              </a:spcBef>
              <a:spcAft>
                <a:spcPts val="0"/>
              </a:spcAft>
              <a:buClr>
                <a:schemeClr val="dk1"/>
              </a:buClr>
              <a:buSzPts val="1100"/>
              <a:buFont typeface="Arial"/>
              <a:buNone/>
            </a:pPr>
            <a:r>
              <a:rPr lang="en">
                <a:solidFill>
                  <a:schemeClr val="dk1"/>
                </a:solidFill>
              </a:rPr>
              <a:t>Time: ~30-45 seconds </a:t>
            </a:r>
            <a:r>
              <a:rPr lang="en" sz="1200">
                <a:solidFill>
                  <a:schemeClr val="dk1"/>
                </a:solidFill>
              </a:rPr>
              <a:t>(current time is around 42sec)</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We are using a MySQL database to store all of our data for this application.</a:t>
            </a:r>
            <a:endParaRPr/>
          </a:p>
          <a:p>
            <a:pPr indent="-298450" lvl="0" marL="457200" rtl="0" algn="l">
              <a:spcBef>
                <a:spcPts val="0"/>
              </a:spcBef>
              <a:spcAft>
                <a:spcPts val="0"/>
              </a:spcAft>
              <a:buSzPts val="1100"/>
              <a:buChar char="●"/>
            </a:pPr>
            <a:r>
              <a:rPr lang="en"/>
              <a:t>Django works directly with the database, so all we have to do is create the models, and import the data from csv files</a:t>
            </a:r>
            <a:endParaRPr/>
          </a:p>
          <a:p>
            <a:pPr indent="-298450" lvl="0" marL="457200" rtl="0" algn="l">
              <a:spcBef>
                <a:spcPts val="0"/>
              </a:spcBef>
              <a:spcAft>
                <a:spcPts val="0"/>
              </a:spcAft>
              <a:buSzPts val="1100"/>
              <a:buChar char="●"/>
            </a:pPr>
            <a:r>
              <a:rPr lang="en"/>
              <a:t>We use main 3 tables in our database:</a:t>
            </a:r>
            <a:endParaRPr/>
          </a:p>
          <a:p>
            <a:pPr indent="-298450" lvl="1" marL="914400" rtl="0" algn="l">
              <a:spcBef>
                <a:spcPts val="0"/>
              </a:spcBef>
              <a:spcAft>
                <a:spcPts val="0"/>
              </a:spcAft>
              <a:buSzPts val="1100"/>
              <a:buChar char="○"/>
            </a:pPr>
            <a:r>
              <a:rPr lang="en"/>
              <a:t>The first is the species table, which contains all the different species of birds data is collected on.</a:t>
            </a:r>
            <a:endParaRPr/>
          </a:p>
          <a:p>
            <a:pPr indent="-298450" lvl="1" marL="914400" rtl="0" algn="l">
              <a:spcBef>
                <a:spcPts val="0"/>
              </a:spcBef>
              <a:spcAft>
                <a:spcPts val="0"/>
              </a:spcAft>
              <a:buSzPts val="1100"/>
              <a:buChar char="○"/>
            </a:pPr>
            <a:r>
              <a:rPr lang="en"/>
              <a:t>The second is the grid table, which contains details about all the different surveyed locations that bird data is </a:t>
            </a:r>
            <a:r>
              <a:rPr lang="en"/>
              <a:t>gathered</a:t>
            </a:r>
            <a:r>
              <a:rPr lang="en"/>
              <a:t> from.</a:t>
            </a:r>
            <a:endParaRPr/>
          </a:p>
          <a:p>
            <a:pPr indent="-298450" lvl="1" marL="914400" rtl="0" algn="l">
              <a:spcBef>
                <a:spcPts val="0"/>
              </a:spcBef>
              <a:spcAft>
                <a:spcPts val="0"/>
              </a:spcAft>
              <a:buSzPts val="1100"/>
              <a:buChar char="○"/>
            </a:pPr>
            <a:r>
              <a:rPr lang="en"/>
              <a:t>The third table contains the calculated </a:t>
            </a:r>
            <a:r>
              <a:rPr lang="en"/>
              <a:t>likelihood</a:t>
            </a:r>
            <a:r>
              <a:rPr lang="en"/>
              <a:t> of each species in the first table in each location in the second table.</a:t>
            </a:r>
            <a:endParaRPr/>
          </a:p>
          <a:p>
            <a:pPr indent="-298450" lvl="2" marL="1371600" rtl="0" algn="l">
              <a:spcBef>
                <a:spcPts val="0"/>
              </a:spcBef>
              <a:spcAft>
                <a:spcPts val="0"/>
              </a:spcAft>
              <a:buSzPts val="1100"/>
              <a:buChar char="■"/>
            </a:pPr>
            <a:r>
              <a:rPr lang="en"/>
              <a:t>We use the data from this table for our visualizations and exports.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comments" Target="../comments/comment1.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5"/>
          <p:cNvSpPr txBox="1"/>
          <p:nvPr>
            <p:ph type="title"/>
          </p:nvPr>
        </p:nvSpPr>
        <p:spPr>
          <a:xfrm>
            <a:off x="311700" y="116575"/>
            <a:ext cx="8520600" cy="90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220"/>
              <a:t>Welcome to FireFlight!</a:t>
            </a:r>
            <a:endParaRPr sz="3220"/>
          </a:p>
          <a:p>
            <a:pPr indent="0" lvl="0" marL="0" rtl="0" algn="ctr">
              <a:spcBef>
                <a:spcPts val="0"/>
              </a:spcBef>
              <a:spcAft>
                <a:spcPts val="0"/>
              </a:spcAft>
              <a:buSzPts val="990"/>
              <a:buNone/>
            </a:pPr>
            <a:r>
              <a:rPr lang="en" sz="2020"/>
              <a:t>Meet the Team:</a:t>
            </a:r>
            <a:endParaRPr sz="2020"/>
          </a:p>
        </p:txBody>
      </p:sp>
      <p:sp>
        <p:nvSpPr>
          <p:cNvPr id="100" name="Google Shape;100;p25"/>
          <p:cNvSpPr txBox="1"/>
          <p:nvPr>
            <p:ph idx="1" type="body"/>
          </p:nvPr>
        </p:nvSpPr>
        <p:spPr>
          <a:xfrm>
            <a:off x="311700" y="1017725"/>
            <a:ext cx="7973700" cy="4076400"/>
          </a:xfrm>
          <a:prstGeom prst="rect">
            <a:avLst/>
          </a:prstGeom>
        </p:spPr>
        <p:txBody>
          <a:bodyPr anchorCtr="0" anchor="t" bIns="91425" lIns="91425" spcFirstLastPara="1" rIns="91425" wrap="square" tIns="91425">
            <a:normAutofit fontScale="77500" lnSpcReduction="20000"/>
          </a:bodyPr>
          <a:lstStyle/>
          <a:p>
            <a:pPr indent="-327025" lvl="0" marL="457200" rtl="0" algn="l">
              <a:lnSpc>
                <a:spcPct val="150000"/>
              </a:lnSpc>
              <a:spcBef>
                <a:spcPts val="0"/>
              </a:spcBef>
              <a:spcAft>
                <a:spcPts val="0"/>
              </a:spcAft>
              <a:buSzPct val="100000"/>
              <a:buChar char="●"/>
            </a:pPr>
            <a:r>
              <a:rPr lang="en" sz="2000"/>
              <a:t>Our team is composed of:</a:t>
            </a:r>
            <a:endParaRPr sz="2000"/>
          </a:p>
          <a:p>
            <a:pPr indent="-327025" lvl="1" marL="914400" rtl="0" algn="l">
              <a:lnSpc>
                <a:spcPct val="150000"/>
              </a:lnSpc>
              <a:spcBef>
                <a:spcPts val="0"/>
              </a:spcBef>
              <a:spcAft>
                <a:spcPts val="0"/>
              </a:spcAft>
              <a:buSzPct val="100000"/>
              <a:buChar char="○"/>
            </a:pPr>
            <a:r>
              <a:rPr b="1" lang="en" sz="2000"/>
              <a:t>Alyssa Ortiz</a:t>
            </a:r>
            <a:r>
              <a:rPr lang="en" sz="2000"/>
              <a:t>- Team Lead, Hosting, Frontend</a:t>
            </a:r>
            <a:endParaRPr sz="2000"/>
          </a:p>
          <a:p>
            <a:pPr indent="-327025" lvl="1" marL="914400" rtl="0" algn="l">
              <a:lnSpc>
                <a:spcPct val="150000"/>
              </a:lnSpc>
              <a:spcBef>
                <a:spcPts val="0"/>
              </a:spcBef>
              <a:spcAft>
                <a:spcPts val="0"/>
              </a:spcAft>
              <a:buSzPct val="100000"/>
              <a:buChar char="○"/>
            </a:pPr>
            <a:r>
              <a:rPr b="1" lang="en" sz="2000"/>
              <a:t>Payton Watts</a:t>
            </a:r>
            <a:r>
              <a:rPr lang="en" sz="2000"/>
              <a:t>- Data Querying, Backend</a:t>
            </a:r>
            <a:endParaRPr sz="2000"/>
          </a:p>
          <a:p>
            <a:pPr indent="-327025" lvl="1" marL="914400" rtl="0" algn="l">
              <a:lnSpc>
                <a:spcPct val="150000"/>
              </a:lnSpc>
              <a:spcBef>
                <a:spcPts val="0"/>
              </a:spcBef>
              <a:spcAft>
                <a:spcPts val="0"/>
              </a:spcAft>
              <a:buSzPct val="100000"/>
              <a:buChar char="○"/>
            </a:pPr>
            <a:r>
              <a:rPr b="1" lang="en" sz="2000"/>
              <a:t>Andrew Ortega</a:t>
            </a:r>
            <a:r>
              <a:rPr lang="en" sz="2000"/>
              <a:t>- Web Development, Frontend</a:t>
            </a:r>
            <a:endParaRPr sz="2000"/>
          </a:p>
          <a:p>
            <a:pPr indent="-327025" lvl="1" marL="914400" rtl="0" algn="l">
              <a:lnSpc>
                <a:spcPct val="150000"/>
              </a:lnSpc>
              <a:spcBef>
                <a:spcPts val="0"/>
              </a:spcBef>
              <a:spcAft>
                <a:spcPts val="0"/>
              </a:spcAft>
              <a:buSzPct val="100000"/>
              <a:buChar char="○"/>
            </a:pPr>
            <a:r>
              <a:rPr b="1" lang="en" sz="2000"/>
              <a:t>Tyler Chapp</a:t>
            </a:r>
            <a:r>
              <a:rPr lang="en" sz="2000"/>
              <a:t>- Data Visualization, Backend</a:t>
            </a:r>
            <a:endParaRPr sz="2000"/>
          </a:p>
          <a:p>
            <a:pPr indent="-327025" lvl="0" marL="457200" rtl="0" algn="l">
              <a:lnSpc>
                <a:spcPct val="150000"/>
              </a:lnSpc>
              <a:spcBef>
                <a:spcPts val="0"/>
              </a:spcBef>
              <a:spcAft>
                <a:spcPts val="0"/>
              </a:spcAft>
              <a:buSzPct val="100000"/>
              <a:buChar char="●"/>
            </a:pPr>
            <a:r>
              <a:rPr lang="en" sz="2000"/>
              <a:t>Our clients: </a:t>
            </a:r>
            <a:endParaRPr sz="2000"/>
          </a:p>
          <a:p>
            <a:pPr indent="-327025" lvl="1" marL="914400" rtl="0" algn="l">
              <a:lnSpc>
                <a:spcPct val="150000"/>
              </a:lnSpc>
              <a:spcBef>
                <a:spcPts val="0"/>
              </a:spcBef>
              <a:spcAft>
                <a:spcPts val="0"/>
              </a:spcAft>
              <a:buSzPct val="100000"/>
              <a:buChar char="○"/>
            </a:pPr>
            <a:r>
              <a:rPr lang="en" sz="2000"/>
              <a:t>USDA Forest Service researchers</a:t>
            </a:r>
            <a:endParaRPr sz="2000"/>
          </a:p>
          <a:p>
            <a:pPr indent="-327025" lvl="1" marL="914400" rtl="0" algn="l">
              <a:lnSpc>
                <a:spcPct val="150000"/>
              </a:lnSpc>
              <a:spcBef>
                <a:spcPts val="0"/>
              </a:spcBef>
              <a:spcAft>
                <a:spcPts val="0"/>
              </a:spcAft>
              <a:buSzPct val="100000"/>
              <a:buChar char="○"/>
            </a:pPr>
            <a:r>
              <a:rPr lang="en" sz="2000"/>
              <a:t>NAU SICCS researchers</a:t>
            </a:r>
            <a:endParaRPr sz="2000"/>
          </a:p>
          <a:p>
            <a:pPr indent="-327025" lvl="0" marL="457200" rtl="0" algn="l">
              <a:lnSpc>
                <a:spcPct val="150000"/>
              </a:lnSpc>
              <a:spcBef>
                <a:spcPts val="0"/>
              </a:spcBef>
              <a:spcAft>
                <a:spcPts val="0"/>
              </a:spcAft>
              <a:buSzPct val="100000"/>
              <a:buChar char="●"/>
            </a:pPr>
            <a:r>
              <a:rPr lang="en" sz="2000"/>
              <a:t>Mentor: Scott LaRocca</a:t>
            </a:r>
            <a:endParaRPr sz="2000"/>
          </a:p>
          <a:p>
            <a:pPr indent="-327025" lvl="0" marL="457200" rtl="0" algn="l">
              <a:lnSpc>
                <a:spcPct val="150000"/>
              </a:lnSpc>
              <a:spcBef>
                <a:spcPts val="0"/>
              </a:spcBef>
              <a:spcAft>
                <a:spcPts val="0"/>
              </a:spcAft>
              <a:buSzPct val="100000"/>
              <a:buChar char="●"/>
            </a:pPr>
            <a:r>
              <a:rPr b="1" lang="en" sz="2000"/>
              <a:t>The main focus of this project is to predict the reaction of birds to fires in their habitats, as birds are </a:t>
            </a:r>
            <a:r>
              <a:rPr b="1" lang="en" sz="2000"/>
              <a:t>incredibly</a:t>
            </a:r>
            <a:r>
              <a:rPr b="1" lang="en" sz="2000"/>
              <a:t> reflective of the overall health and recovery of an ecosystem.</a:t>
            </a:r>
            <a:endParaRPr b="1" sz="2000"/>
          </a:p>
        </p:txBody>
      </p:sp>
      <p:pic>
        <p:nvPicPr>
          <p:cNvPr id="101" name="Google Shape;101;p25"/>
          <p:cNvPicPr preferRelativeResize="0"/>
          <p:nvPr/>
        </p:nvPicPr>
        <p:blipFill rotWithShape="1">
          <a:blip r:embed="rId3">
            <a:alphaModFix/>
          </a:blip>
          <a:srcRect b="8481" l="8448" r="8968" t="16324"/>
          <a:stretch/>
        </p:blipFill>
        <p:spPr>
          <a:xfrm>
            <a:off x="5782900" y="1017775"/>
            <a:ext cx="2824650" cy="25717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Challenges and Resolutions</a:t>
            </a:r>
            <a:endParaRPr/>
          </a:p>
        </p:txBody>
      </p:sp>
      <p:sp>
        <p:nvSpPr>
          <p:cNvPr id="167" name="Google Shape;167;p34"/>
          <p:cNvSpPr txBox="1"/>
          <p:nvPr>
            <p:ph idx="1" type="body"/>
          </p:nvPr>
        </p:nvSpPr>
        <p:spPr>
          <a:xfrm>
            <a:off x="311700" y="1152475"/>
            <a:ext cx="8520600" cy="3600300"/>
          </a:xfrm>
          <a:prstGeom prst="rect">
            <a:avLst/>
          </a:prstGeom>
        </p:spPr>
        <p:txBody>
          <a:bodyPr anchorCtr="0" anchor="t" bIns="91425" lIns="91425" spcFirstLastPara="1" rIns="91425" wrap="square" tIns="91425">
            <a:normAutofit lnSpcReduction="10000"/>
          </a:bodyPr>
          <a:lstStyle/>
          <a:p>
            <a:pPr indent="-368300" lvl="0" marL="457200" rtl="0" algn="l">
              <a:spcBef>
                <a:spcPts val="0"/>
              </a:spcBef>
              <a:spcAft>
                <a:spcPts val="0"/>
              </a:spcAft>
              <a:buSzPts val="2200"/>
              <a:buChar char="●"/>
            </a:pPr>
            <a:r>
              <a:rPr lang="en" sz="2200"/>
              <a:t>Adding custom</a:t>
            </a:r>
            <a:r>
              <a:rPr lang="en" sz="2200"/>
              <a:t> buttons to Folium generated maps</a:t>
            </a:r>
            <a:endParaRPr sz="2200"/>
          </a:p>
          <a:p>
            <a:pPr indent="-355600" lvl="1" marL="914400" rtl="0" algn="l">
              <a:spcBef>
                <a:spcPts val="0"/>
              </a:spcBef>
              <a:spcAft>
                <a:spcPts val="0"/>
              </a:spcAft>
              <a:buSzPts val="2000"/>
              <a:buChar char="○"/>
            </a:pPr>
            <a:r>
              <a:rPr lang="en" sz="2000"/>
              <a:t>Potential Solution: Add </a:t>
            </a:r>
            <a:r>
              <a:rPr lang="en" sz="2000"/>
              <a:t>code to generate custom buttons into map generation code</a:t>
            </a:r>
            <a:endParaRPr sz="2000"/>
          </a:p>
          <a:p>
            <a:pPr indent="-368300" lvl="0" marL="457200" rtl="0" algn="l">
              <a:spcBef>
                <a:spcPts val="1000"/>
              </a:spcBef>
              <a:spcAft>
                <a:spcPts val="0"/>
              </a:spcAft>
              <a:buSzPts val="2200"/>
              <a:buChar char="●"/>
            </a:pPr>
            <a:r>
              <a:rPr lang="en" sz="2200"/>
              <a:t>Heat map visualization accessibility to </a:t>
            </a:r>
            <a:r>
              <a:rPr lang="en" sz="2200"/>
              <a:t>individuals with color vision deficiencies</a:t>
            </a:r>
            <a:endParaRPr sz="2200"/>
          </a:p>
          <a:p>
            <a:pPr indent="-355600" lvl="1" marL="914400" rtl="0" algn="l">
              <a:spcBef>
                <a:spcPts val="0"/>
              </a:spcBef>
              <a:spcAft>
                <a:spcPts val="0"/>
              </a:spcAft>
              <a:buSzPts val="2000"/>
              <a:buChar char="○"/>
            </a:pPr>
            <a:r>
              <a:rPr lang="en" sz="2000"/>
              <a:t>Potential Solution: Accessible color palette for heat map</a:t>
            </a:r>
            <a:endParaRPr sz="2000"/>
          </a:p>
          <a:p>
            <a:pPr indent="-368300" lvl="0" marL="457200" rtl="0" algn="l">
              <a:spcBef>
                <a:spcPts val="1000"/>
              </a:spcBef>
              <a:spcAft>
                <a:spcPts val="0"/>
              </a:spcAft>
              <a:buSzPts val="2200"/>
              <a:buChar char="●"/>
            </a:pPr>
            <a:r>
              <a:rPr lang="en" sz="2200"/>
              <a:t>Seamless transfer to clients</a:t>
            </a:r>
            <a:endParaRPr sz="2200"/>
          </a:p>
          <a:p>
            <a:pPr indent="-355600" lvl="1" marL="914400" rtl="0" algn="l">
              <a:spcBef>
                <a:spcPts val="0"/>
              </a:spcBef>
              <a:spcAft>
                <a:spcPts val="0"/>
              </a:spcAft>
              <a:buSzPts val="2000"/>
              <a:buChar char="○"/>
            </a:pPr>
            <a:r>
              <a:rPr lang="en" sz="2000"/>
              <a:t>Potential Solution: Detailed instructions for setup, use, maintenance, and error handling</a:t>
            </a:r>
            <a:endParaRPr sz="2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Schedule-</a:t>
            </a:r>
            <a:endParaRPr/>
          </a:p>
        </p:txBody>
      </p:sp>
      <p:pic>
        <p:nvPicPr>
          <p:cNvPr id="173" name="Google Shape;173;p35"/>
          <p:cNvPicPr preferRelativeResize="0"/>
          <p:nvPr/>
        </p:nvPicPr>
        <p:blipFill rotWithShape="1">
          <a:blip r:embed="rId3">
            <a:alphaModFix/>
          </a:blip>
          <a:srcRect b="10279" l="18332" r="13842" t="8840"/>
          <a:stretch/>
        </p:blipFill>
        <p:spPr>
          <a:xfrm>
            <a:off x="2511831" y="0"/>
            <a:ext cx="6632172" cy="5143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6"/>
          <p:cNvSpPr txBox="1"/>
          <p:nvPr>
            <p:ph type="title"/>
          </p:nvPr>
        </p:nvSpPr>
        <p:spPr>
          <a:xfrm>
            <a:off x="311700" y="445025"/>
            <a:ext cx="8520600" cy="651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220"/>
              <a:t>Conclusion</a:t>
            </a:r>
            <a:endParaRPr sz="3720"/>
          </a:p>
        </p:txBody>
      </p:sp>
      <p:sp>
        <p:nvSpPr>
          <p:cNvPr id="179" name="Google Shape;179;p36"/>
          <p:cNvSpPr txBox="1"/>
          <p:nvPr>
            <p:ph idx="1" type="body"/>
          </p:nvPr>
        </p:nvSpPr>
        <p:spPr>
          <a:xfrm>
            <a:off x="311700" y="1152475"/>
            <a:ext cx="8520600" cy="38523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sz="2000"/>
              <a:t>A</a:t>
            </a:r>
            <a:r>
              <a:rPr lang="en" sz="2000"/>
              <a:t> user friendly tool is needed to easily view</a:t>
            </a:r>
            <a:r>
              <a:rPr b="1" lang="en" sz="2000"/>
              <a:t> </a:t>
            </a:r>
            <a:r>
              <a:rPr lang="en" sz="2000"/>
              <a:t>and export</a:t>
            </a:r>
            <a:r>
              <a:rPr b="1" lang="en" sz="2000"/>
              <a:t> </a:t>
            </a:r>
            <a:r>
              <a:rPr lang="en" sz="2000"/>
              <a:t>the data on bird presence in an area after a fire occurs</a:t>
            </a:r>
            <a:endParaRPr sz="2000"/>
          </a:p>
          <a:p>
            <a:pPr indent="-355600" lvl="0" marL="457200" rtl="0" algn="l">
              <a:lnSpc>
                <a:spcPct val="150000"/>
              </a:lnSpc>
              <a:spcBef>
                <a:spcPts val="1000"/>
              </a:spcBef>
              <a:spcAft>
                <a:spcPts val="0"/>
              </a:spcAft>
              <a:buSzPts val="2000"/>
              <a:buChar char="●"/>
            </a:pPr>
            <a:r>
              <a:rPr lang="en" sz="2000"/>
              <a:t>Our goal is to produce this useful tool</a:t>
            </a:r>
            <a:endParaRPr sz="2000"/>
          </a:p>
          <a:p>
            <a:pPr indent="-355600" lvl="0" marL="457200" rtl="0" algn="l">
              <a:lnSpc>
                <a:spcPct val="150000"/>
              </a:lnSpc>
              <a:spcBef>
                <a:spcPts val="0"/>
              </a:spcBef>
              <a:spcAft>
                <a:spcPts val="0"/>
              </a:spcAft>
              <a:buSzPts val="2000"/>
              <a:buChar char="●"/>
            </a:pPr>
            <a:r>
              <a:rPr lang="en" sz="2000"/>
              <a:t>With focuses on UI, Mapping, Application logic, and a database layer, we want to ensure that our tool works with our clients requests</a:t>
            </a:r>
            <a:endParaRPr sz="2000"/>
          </a:p>
          <a:p>
            <a:pPr indent="-355600" lvl="0" marL="457200" rtl="0" algn="l">
              <a:lnSpc>
                <a:spcPct val="150000"/>
              </a:lnSpc>
              <a:spcBef>
                <a:spcPts val="0"/>
              </a:spcBef>
              <a:spcAft>
                <a:spcPts val="0"/>
              </a:spcAft>
              <a:buSzPts val="2000"/>
              <a:buChar char="●"/>
            </a:pPr>
            <a:r>
              <a:rPr lang="en" sz="2000"/>
              <a:t>Despite some challenges that we face, we are on track to deliver a useful product</a:t>
            </a:r>
            <a:endParaRPr sz="20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7"/>
          <p:cNvSpPr txBox="1"/>
          <p:nvPr>
            <p:ph type="title"/>
          </p:nvPr>
        </p:nvSpPr>
        <p:spPr>
          <a:xfrm>
            <a:off x="311700" y="428175"/>
            <a:ext cx="8520600" cy="76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020"/>
              <a:t>Any Questions?</a:t>
            </a:r>
            <a:endParaRPr sz="4020"/>
          </a:p>
        </p:txBody>
      </p:sp>
      <p:pic>
        <p:nvPicPr>
          <p:cNvPr id="185" name="Google Shape;185;p37"/>
          <p:cNvPicPr preferRelativeResize="0"/>
          <p:nvPr/>
        </p:nvPicPr>
        <p:blipFill rotWithShape="1">
          <a:blip r:embed="rId3">
            <a:alphaModFix/>
          </a:blip>
          <a:srcRect b="8481" l="8448" r="8968" t="16324"/>
          <a:stretch/>
        </p:blipFill>
        <p:spPr>
          <a:xfrm>
            <a:off x="2742500" y="1304275"/>
            <a:ext cx="3658999" cy="33314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Problem Statement</a:t>
            </a:r>
            <a:endParaRPr/>
          </a:p>
        </p:txBody>
      </p:sp>
      <p:sp>
        <p:nvSpPr>
          <p:cNvPr id="107" name="Google Shape;107;p26"/>
          <p:cNvSpPr txBox="1"/>
          <p:nvPr>
            <p:ph idx="1" type="body"/>
          </p:nvPr>
        </p:nvSpPr>
        <p:spPr>
          <a:xfrm>
            <a:off x="311700" y="1152475"/>
            <a:ext cx="6902100" cy="3710700"/>
          </a:xfrm>
          <a:prstGeom prst="rect">
            <a:avLst/>
          </a:prstGeom>
        </p:spPr>
        <p:txBody>
          <a:bodyPr anchorCtr="0" anchor="t" bIns="91425" lIns="91425" spcFirstLastPara="1" rIns="91425" wrap="square" tIns="91425">
            <a:normAutofit/>
          </a:bodyPr>
          <a:lstStyle/>
          <a:p>
            <a:pPr indent="-355600" lvl="0" marL="457200" marR="0" rtl="0" algn="l">
              <a:lnSpc>
                <a:spcPct val="115000"/>
              </a:lnSpc>
              <a:spcBef>
                <a:spcPts val="0"/>
              </a:spcBef>
              <a:spcAft>
                <a:spcPts val="0"/>
              </a:spcAft>
              <a:buSzPts val="2000"/>
              <a:buChar char="●"/>
            </a:pPr>
            <a:r>
              <a:rPr lang="en" sz="2000"/>
              <a:t>Clients</a:t>
            </a:r>
            <a:r>
              <a:rPr lang="en" sz="2000"/>
              <a:t>: Analyze data to determine </a:t>
            </a:r>
            <a:r>
              <a:rPr b="1" lang="en" sz="2000"/>
              <a:t>likelihood of bird presence</a:t>
            </a:r>
            <a:r>
              <a:rPr lang="en" sz="2000"/>
              <a:t> in an area</a:t>
            </a:r>
            <a:r>
              <a:rPr lang="en" sz="2000"/>
              <a:t> post-fire</a:t>
            </a:r>
            <a:endParaRPr sz="2000"/>
          </a:p>
          <a:p>
            <a:pPr indent="-342900" lvl="1" marL="914400" marR="0" rtl="0" algn="l">
              <a:lnSpc>
                <a:spcPct val="115000"/>
              </a:lnSpc>
              <a:spcBef>
                <a:spcPts val="0"/>
              </a:spcBef>
              <a:spcAft>
                <a:spcPts val="0"/>
              </a:spcAft>
              <a:buSzPts val="1800"/>
              <a:buChar char="○"/>
            </a:pPr>
            <a:r>
              <a:rPr lang="en" sz="1800"/>
              <a:t>Birds are an </a:t>
            </a:r>
            <a:r>
              <a:rPr b="1" lang="en" sz="1800"/>
              <a:t>indicator species</a:t>
            </a:r>
            <a:r>
              <a:rPr lang="en" sz="1800"/>
              <a:t> of an ecosystems health</a:t>
            </a:r>
            <a:endParaRPr sz="1800"/>
          </a:p>
          <a:p>
            <a:pPr indent="-342900" lvl="1" marL="914400" marR="0" rtl="0" algn="l">
              <a:lnSpc>
                <a:spcPct val="115000"/>
              </a:lnSpc>
              <a:spcBef>
                <a:spcPts val="0"/>
              </a:spcBef>
              <a:spcAft>
                <a:spcPts val="0"/>
              </a:spcAft>
              <a:buSzPts val="1800"/>
              <a:buChar char="○"/>
            </a:pPr>
            <a:r>
              <a:rPr lang="en" sz="1800"/>
              <a:t>Valuable data for Western United States Forestry Management Stations</a:t>
            </a:r>
            <a:endParaRPr sz="1800"/>
          </a:p>
          <a:p>
            <a:pPr indent="-355600" lvl="0" marL="457200" marR="0" rtl="0" algn="l">
              <a:lnSpc>
                <a:spcPct val="115000"/>
              </a:lnSpc>
              <a:spcBef>
                <a:spcPts val="1000"/>
              </a:spcBef>
              <a:spcAft>
                <a:spcPts val="0"/>
              </a:spcAft>
              <a:buSzPts val="2000"/>
              <a:buChar char="●"/>
            </a:pPr>
            <a:r>
              <a:rPr lang="en" sz="2000"/>
              <a:t>Clients currently produce and distribute all data + analysis </a:t>
            </a:r>
            <a:r>
              <a:rPr b="1" lang="en" sz="2000"/>
              <a:t>manually</a:t>
            </a:r>
            <a:endParaRPr b="1" sz="2000"/>
          </a:p>
          <a:p>
            <a:pPr indent="-355600" lvl="0" marL="457200" marR="0" rtl="0" algn="l">
              <a:lnSpc>
                <a:spcPct val="115000"/>
              </a:lnSpc>
              <a:spcBef>
                <a:spcPts val="1000"/>
              </a:spcBef>
              <a:spcAft>
                <a:spcPts val="1000"/>
              </a:spcAft>
              <a:buSzPts val="2000"/>
              <a:buChar char="●"/>
            </a:pPr>
            <a:r>
              <a:rPr lang="en" sz="2000"/>
              <a:t>Need a user friendly tool to easily </a:t>
            </a:r>
            <a:r>
              <a:rPr b="1" lang="en" sz="2000"/>
              <a:t>view </a:t>
            </a:r>
            <a:r>
              <a:rPr lang="en" sz="2000"/>
              <a:t>and </a:t>
            </a:r>
            <a:r>
              <a:rPr b="1" lang="en" sz="2000"/>
              <a:t>export </a:t>
            </a:r>
            <a:r>
              <a:rPr lang="en" sz="2000"/>
              <a:t>            the data on bird presence in an area</a:t>
            </a:r>
            <a:endParaRPr sz="2000"/>
          </a:p>
        </p:txBody>
      </p:sp>
      <p:pic>
        <p:nvPicPr>
          <p:cNvPr descr="US Forest Service logo." id="108" name="Google Shape;108;p26"/>
          <p:cNvPicPr preferRelativeResize="0"/>
          <p:nvPr/>
        </p:nvPicPr>
        <p:blipFill>
          <a:blip r:embed="rId3">
            <a:alphaModFix/>
          </a:blip>
          <a:stretch>
            <a:fillRect/>
          </a:stretch>
        </p:blipFill>
        <p:spPr>
          <a:xfrm>
            <a:off x="7213875" y="445031"/>
            <a:ext cx="1618425" cy="1793147"/>
          </a:xfrm>
          <a:prstGeom prst="rect">
            <a:avLst/>
          </a:prstGeom>
          <a:noFill/>
          <a:ln>
            <a:noFill/>
          </a:ln>
        </p:spPr>
      </p:pic>
      <p:pic>
        <p:nvPicPr>
          <p:cNvPr descr="Pinyon Jay sitting on a branch." id="109" name="Google Shape;109;p26"/>
          <p:cNvPicPr preferRelativeResize="0"/>
          <p:nvPr/>
        </p:nvPicPr>
        <p:blipFill>
          <a:blip r:embed="rId4">
            <a:alphaModFix/>
          </a:blip>
          <a:stretch>
            <a:fillRect/>
          </a:stretch>
        </p:blipFill>
        <p:spPr>
          <a:xfrm>
            <a:off x="6753125" y="3350350"/>
            <a:ext cx="2390874" cy="1793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7"/>
          <p:cNvSpPr txBox="1"/>
          <p:nvPr>
            <p:ph type="title"/>
          </p:nvPr>
        </p:nvSpPr>
        <p:spPr>
          <a:xfrm>
            <a:off x="311700" y="3680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Solution Overview-</a:t>
            </a:r>
            <a:endParaRPr/>
          </a:p>
        </p:txBody>
      </p:sp>
      <p:pic>
        <p:nvPicPr>
          <p:cNvPr id="115" name="Google Shape;115;p27"/>
          <p:cNvPicPr preferRelativeResize="0"/>
          <p:nvPr/>
        </p:nvPicPr>
        <p:blipFill rotWithShape="1">
          <a:blip r:embed="rId4">
            <a:alphaModFix/>
          </a:blip>
          <a:srcRect b="6032" l="0" r="0" t="0"/>
          <a:stretch/>
        </p:blipFill>
        <p:spPr>
          <a:xfrm>
            <a:off x="4909950" y="0"/>
            <a:ext cx="4234050" cy="3165399"/>
          </a:xfrm>
          <a:prstGeom prst="rect">
            <a:avLst/>
          </a:prstGeom>
          <a:noFill/>
          <a:ln>
            <a:noFill/>
          </a:ln>
        </p:spPr>
      </p:pic>
      <p:sp>
        <p:nvSpPr>
          <p:cNvPr id="116" name="Google Shape;116;p27"/>
          <p:cNvSpPr txBox="1"/>
          <p:nvPr/>
        </p:nvSpPr>
        <p:spPr>
          <a:xfrm>
            <a:off x="311700" y="940775"/>
            <a:ext cx="4362900" cy="3720000"/>
          </a:xfrm>
          <a:prstGeom prst="rect">
            <a:avLst/>
          </a:prstGeom>
          <a:noFill/>
          <a:ln>
            <a:noFill/>
          </a:ln>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Clr>
                <a:schemeClr val="lt2"/>
              </a:buClr>
              <a:buSzPts val="2000"/>
              <a:buChar char="●"/>
            </a:pPr>
            <a:r>
              <a:rPr lang="en" sz="2000">
                <a:solidFill>
                  <a:schemeClr val="lt2"/>
                </a:solidFill>
              </a:rPr>
              <a:t>What we’re building is a web app that allows users to query a database for bird presence prediction data, receiving it either as a CSV file, heat map, or both.</a:t>
            </a:r>
            <a:endParaRPr sz="2000">
              <a:solidFill>
                <a:schemeClr val="lt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Solution Overview- Cont.</a:t>
            </a:r>
            <a:endParaRPr/>
          </a:p>
        </p:txBody>
      </p:sp>
      <p:sp>
        <p:nvSpPr>
          <p:cNvPr id="122" name="Google Shape;122;p28"/>
          <p:cNvSpPr txBox="1"/>
          <p:nvPr>
            <p:ph idx="1" type="body"/>
          </p:nvPr>
        </p:nvSpPr>
        <p:spPr>
          <a:xfrm>
            <a:off x="311700" y="1152475"/>
            <a:ext cx="8520600" cy="3885900"/>
          </a:xfrm>
          <a:prstGeom prst="rect">
            <a:avLst/>
          </a:prstGeom>
        </p:spPr>
        <p:txBody>
          <a:bodyPr anchorCtr="0" anchor="t" bIns="91425" lIns="91425" spcFirstLastPara="1" rIns="91425" wrap="square" tIns="91425">
            <a:normAutofit/>
          </a:bodyPr>
          <a:lstStyle/>
          <a:p>
            <a:pPr indent="-336550" lvl="0" marL="457200" rtl="0" algn="l">
              <a:lnSpc>
                <a:spcPct val="150000"/>
              </a:lnSpc>
              <a:spcBef>
                <a:spcPts val="0"/>
              </a:spcBef>
              <a:spcAft>
                <a:spcPts val="0"/>
              </a:spcAft>
              <a:buClr>
                <a:schemeClr val="dk1"/>
              </a:buClr>
              <a:buSzPts val="1700"/>
              <a:buChar char="●"/>
            </a:pPr>
            <a:r>
              <a:rPr b="1" lang="en" sz="1700">
                <a:solidFill>
                  <a:schemeClr val="dk1"/>
                </a:solidFill>
              </a:rPr>
              <a:t>Key features:</a:t>
            </a:r>
            <a:endParaRPr b="1" sz="1700">
              <a:solidFill>
                <a:schemeClr val="dk1"/>
              </a:solidFill>
            </a:endParaRPr>
          </a:p>
          <a:p>
            <a:pPr indent="-336550" lvl="1" marL="914400" rtl="0" algn="l">
              <a:lnSpc>
                <a:spcPct val="150000"/>
              </a:lnSpc>
              <a:spcBef>
                <a:spcPts val="0"/>
              </a:spcBef>
              <a:spcAft>
                <a:spcPts val="0"/>
              </a:spcAft>
              <a:buClr>
                <a:schemeClr val="dk1"/>
              </a:buClr>
              <a:buSzPts val="1700"/>
              <a:buChar char="○"/>
            </a:pPr>
            <a:r>
              <a:rPr b="1" lang="en" sz="1700">
                <a:solidFill>
                  <a:schemeClr val="dk1"/>
                </a:solidFill>
              </a:rPr>
              <a:t>Ease of access-</a:t>
            </a:r>
            <a:r>
              <a:rPr lang="en" sz="1700">
                <a:solidFill>
                  <a:schemeClr val="dk1"/>
                </a:solidFill>
              </a:rPr>
              <a:t> users need an easy way to retrieve data/maps.</a:t>
            </a:r>
            <a:endParaRPr sz="1700">
              <a:solidFill>
                <a:schemeClr val="dk1"/>
              </a:solidFill>
            </a:endParaRPr>
          </a:p>
          <a:p>
            <a:pPr indent="-336550" lvl="1" marL="914400" rtl="0" algn="l">
              <a:lnSpc>
                <a:spcPct val="150000"/>
              </a:lnSpc>
              <a:spcBef>
                <a:spcPts val="0"/>
              </a:spcBef>
              <a:spcAft>
                <a:spcPts val="0"/>
              </a:spcAft>
              <a:buClr>
                <a:schemeClr val="dk1"/>
              </a:buClr>
              <a:buSzPts val="1700"/>
              <a:buChar char="○"/>
            </a:pPr>
            <a:r>
              <a:rPr b="1" lang="en" sz="1700">
                <a:solidFill>
                  <a:schemeClr val="dk1"/>
                </a:solidFill>
              </a:rPr>
              <a:t>Easy querying-</a:t>
            </a:r>
            <a:r>
              <a:rPr lang="en" sz="1700">
                <a:solidFill>
                  <a:schemeClr val="dk1"/>
                </a:solidFill>
              </a:rPr>
              <a:t> users should be able to filter the data by species, region, etc.</a:t>
            </a:r>
            <a:endParaRPr sz="1700">
              <a:solidFill>
                <a:schemeClr val="dk1"/>
              </a:solidFill>
            </a:endParaRPr>
          </a:p>
          <a:p>
            <a:pPr indent="-336550" lvl="1" marL="914400" rtl="0" algn="l">
              <a:lnSpc>
                <a:spcPct val="150000"/>
              </a:lnSpc>
              <a:spcBef>
                <a:spcPts val="0"/>
              </a:spcBef>
              <a:spcAft>
                <a:spcPts val="0"/>
              </a:spcAft>
              <a:buClr>
                <a:schemeClr val="dk1"/>
              </a:buClr>
              <a:buSzPts val="1700"/>
              <a:buChar char="○"/>
            </a:pPr>
            <a:r>
              <a:rPr b="1" lang="en" sz="1700">
                <a:solidFill>
                  <a:schemeClr val="dk1"/>
                </a:solidFill>
              </a:rPr>
              <a:t>Clear visualization-</a:t>
            </a:r>
            <a:r>
              <a:rPr lang="en" sz="1700">
                <a:solidFill>
                  <a:schemeClr val="dk1"/>
                </a:solidFill>
              </a:rPr>
              <a:t> heat maps and data files must be able to clearly visualize what the user wishes to show to forest managers and other officials.</a:t>
            </a:r>
            <a:endParaRPr sz="1700">
              <a:solidFill>
                <a:schemeClr val="dk1"/>
              </a:solidFill>
            </a:endParaRPr>
          </a:p>
          <a:p>
            <a:pPr indent="-336550" lvl="1" marL="914400" rtl="0" algn="l">
              <a:lnSpc>
                <a:spcPct val="150000"/>
              </a:lnSpc>
              <a:spcBef>
                <a:spcPts val="0"/>
              </a:spcBef>
              <a:spcAft>
                <a:spcPts val="0"/>
              </a:spcAft>
              <a:buClr>
                <a:schemeClr val="dk1"/>
              </a:buClr>
              <a:buSzPts val="1700"/>
              <a:buChar char="○"/>
            </a:pPr>
            <a:r>
              <a:rPr b="1" lang="en" sz="1700">
                <a:solidFill>
                  <a:schemeClr val="dk1"/>
                </a:solidFill>
              </a:rPr>
              <a:t>Security-</a:t>
            </a:r>
            <a:r>
              <a:rPr lang="en" sz="1700">
                <a:solidFill>
                  <a:schemeClr val="dk1"/>
                </a:solidFill>
              </a:rPr>
              <a:t> d</a:t>
            </a:r>
            <a:r>
              <a:rPr lang="en" sz="1700">
                <a:solidFill>
                  <a:schemeClr val="dk1"/>
                </a:solidFill>
              </a:rPr>
              <a:t>ue to being proprietary USDA information, the database must be safe and protected from cyber threats</a:t>
            </a:r>
            <a:r>
              <a:rPr lang="en" sz="1700">
                <a:solidFill>
                  <a:schemeClr val="dk1"/>
                </a:solidFill>
              </a:rPr>
              <a:t>.</a:t>
            </a:r>
            <a:endParaRPr sz="1700">
              <a:solidFill>
                <a:schemeClr val="dk1"/>
              </a:solidFill>
            </a:endParaRPr>
          </a:p>
          <a:p>
            <a:pPr indent="-336550" lvl="1" marL="914400" rtl="0" algn="l">
              <a:lnSpc>
                <a:spcPct val="150000"/>
              </a:lnSpc>
              <a:spcBef>
                <a:spcPts val="0"/>
              </a:spcBef>
              <a:spcAft>
                <a:spcPts val="0"/>
              </a:spcAft>
              <a:buClr>
                <a:schemeClr val="dk1"/>
              </a:buClr>
              <a:buSzPts val="1700"/>
              <a:buChar char="○"/>
            </a:pPr>
            <a:r>
              <a:rPr b="1" lang="en" sz="1700">
                <a:solidFill>
                  <a:schemeClr val="dk1"/>
                </a:solidFill>
              </a:rPr>
              <a:t>Built for Future Maintenance-</a:t>
            </a:r>
            <a:r>
              <a:rPr lang="en" sz="1700">
                <a:solidFill>
                  <a:schemeClr val="dk1"/>
                </a:solidFill>
              </a:rPr>
              <a:t> Our code must be readable, instructions for usage clear, and codebase easily maintainable.</a:t>
            </a:r>
            <a:endParaRPr sz="17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9"/>
          <p:cNvSpPr txBox="1"/>
          <p:nvPr>
            <p:ph type="title"/>
          </p:nvPr>
        </p:nvSpPr>
        <p:spPr>
          <a:xfrm>
            <a:off x="213075"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Implementation Overview</a:t>
            </a:r>
            <a:endParaRPr/>
          </a:p>
        </p:txBody>
      </p:sp>
      <p:sp>
        <p:nvSpPr>
          <p:cNvPr id="128" name="Google Shape;128;p29"/>
          <p:cNvSpPr txBox="1"/>
          <p:nvPr>
            <p:ph idx="1" type="body"/>
          </p:nvPr>
        </p:nvSpPr>
        <p:spPr>
          <a:xfrm>
            <a:off x="213075" y="1108400"/>
            <a:ext cx="3761100" cy="3860700"/>
          </a:xfrm>
          <a:prstGeom prst="rect">
            <a:avLst/>
          </a:prstGeom>
        </p:spPr>
        <p:txBody>
          <a:bodyPr anchorCtr="0" anchor="t" bIns="91425" lIns="91425" spcFirstLastPara="1" rIns="91425" wrap="square" tIns="91425">
            <a:normAutofit lnSpcReduction="20000"/>
          </a:bodyPr>
          <a:lstStyle/>
          <a:p>
            <a:pPr indent="-347499" lvl="0" marL="457200" rtl="0" algn="l">
              <a:lnSpc>
                <a:spcPct val="200000"/>
              </a:lnSpc>
              <a:spcBef>
                <a:spcPts val="0"/>
              </a:spcBef>
              <a:spcAft>
                <a:spcPts val="0"/>
              </a:spcAft>
              <a:buSzPts val="1872"/>
              <a:buChar char="●"/>
            </a:pPr>
            <a:r>
              <a:rPr lang="en" sz="1872"/>
              <a:t>User Interface</a:t>
            </a:r>
            <a:endParaRPr sz="1872"/>
          </a:p>
          <a:p>
            <a:pPr indent="-307975" lvl="1" marL="914400" rtl="0" algn="l">
              <a:lnSpc>
                <a:spcPct val="200000"/>
              </a:lnSpc>
              <a:spcBef>
                <a:spcPts val="0"/>
              </a:spcBef>
              <a:spcAft>
                <a:spcPts val="0"/>
              </a:spcAft>
              <a:buSzPts val="1250"/>
              <a:buChar char="○"/>
            </a:pPr>
            <a:r>
              <a:rPr lang="en" sz="1250"/>
              <a:t>HTML/CSS/JavaScript</a:t>
            </a:r>
            <a:endParaRPr sz="1250"/>
          </a:p>
          <a:p>
            <a:pPr indent="-307975" lvl="1" marL="914400" rtl="0" algn="l">
              <a:lnSpc>
                <a:spcPct val="200000"/>
              </a:lnSpc>
              <a:spcBef>
                <a:spcPts val="0"/>
              </a:spcBef>
              <a:spcAft>
                <a:spcPts val="0"/>
              </a:spcAft>
              <a:buSzPts val="1250"/>
              <a:buChar char="○"/>
            </a:pPr>
            <a:r>
              <a:rPr lang="en" sz="1250"/>
              <a:t>Bootstrap</a:t>
            </a:r>
            <a:endParaRPr sz="1250"/>
          </a:p>
          <a:p>
            <a:pPr indent="-347499" lvl="0" marL="457200" rtl="0" algn="l">
              <a:lnSpc>
                <a:spcPct val="200000"/>
              </a:lnSpc>
              <a:spcBef>
                <a:spcPts val="0"/>
              </a:spcBef>
              <a:spcAft>
                <a:spcPts val="0"/>
              </a:spcAft>
              <a:buSzPts val="1872"/>
              <a:buChar char="●"/>
            </a:pPr>
            <a:r>
              <a:rPr lang="en" sz="1872"/>
              <a:t>Application Logic</a:t>
            </a:r>
            <a:endParaRPr sz="1872"/>
          </a:p>
          <a:p>
            <a:pPr indent="-307975" lvl="1" marL="914400" rtl="0" algn="l">
              <a:lnSpc>
                <a:spcPct val="200000"/>
              </a:lnSpc>
              <a:spcBef>
                <a:spcPts val="0"/>
              </a:spcBef>
              <a:spcAft>
                <a:spcPts val="0"/>
              </a:spcAft>
              <a:buSzPts val="1250"/>
              <a:buChar char="○"/>
            </a:pPr>
            <a:r>
              <a:rPr lang="en" sz="1250"/>
              <a:t>Django</a:t>
            </a:r>
            <a:endParaRPr sz="1250"/>
          </a:p>
          <a:p>
            <a:pPr indent="-347499" lvl="0" marL="457200" rtl="0" algn="l">
              <a:lnSpc>
                <a:spcPct val="200000"/>
              </a:lnSpc>
              <a:spcBef>
                <a:spcPts val="0"/>
              </a:spcBef>
              <a:spcAft>
                <a:spcPts val="0"/>
              </a:spcAft>
              <a:buSzPts val="1872"/>
              <a:buChar char="●"/>
            </a:pPr>
            <a:r>
              <a:rPr lang="en" sz="1872"/>
              <a:t>Mapping &amp; Visualization </a:t>
            </a:r>
            <a:endParaRPr sz="1872"/>
          </a:p>
          <a:p>
            <a:pPr indent="-311357" lvl="1" marL="914400" rtl="0" algn="l">
              <a:lnSpc>
                <a:spcPct val="200000"/>
              </a:lnSpc>
              <a:spcBef>
                <a:spcPts val="0"/>
              </a:spcBef>
              <a:spcAft>
                <a:spcPts val="0"/>
              </a:spcAft>
              <a:buSzPts val="1303"/>
              <a:buChar char="○"/>
            </a:pPr>
            <a:r>
              <a:rPr lang="en" sz="1303"/>
              <a:t>Raster.io &amp; Folium</a:t>
            </a:r>
            <a:endParaRPr sz="1303"/>
          </a:p>
          <a:p>
            <a:pPr indent="-347499" lvl="0" marL="457200" rtl="0" algn="l">
              <a:lnSpc>
                <a:spcPct val="200000"/>
              </a:lnSpc>
              <a:spcBef>
                <a:spcPts val="0"/>
              </a:spcBef>
              <a:spcAft>
                <a:spcPts val="0"/>
              </a:spcAft>
              <a:buSzPts val="1872"/>
              <a:buChar char="●"/>
            </a:pPr>
            <a:r>
              <a:rPr lang="en" sz="1872"/>
              <a:t>Database Layer</a:t>
            </a:r>
            <a:endParaRPr sz="1872"/>
          </a:p>
          <a:p>
            <a:pPr indent="-311963" lvl="1" marL="914400" rtl="0" algn="l">
              <a:lnSpc>
                <a:spcPct val="200000"/>
              </a:lnSpc>
              <a:spcBef>
                <a:spcPts val="0"/>
              </a:spcBef>
              <a:spcAft>
                <a:spcPts val="0"/>
              </a:spcAft>
              <a:buSzPts val="1313"/>
              <a:buChar char="○"/>
            </a:pPr>
            <a:r>
              <a:rPr lang="en" sz="1312"/>
              <a:t>MySQL</a:t>
            </a:r>
            <a:endParaRPr sz="1312"/>
          </a:p>
        </p:txBody>
      </p:sp>
      <p:pic>
        <p:nvPicPr>
          <p:cNvPr id="129" name="Google Shape;129;p29"/>
          <p:cNvPicPr preferRelativeResize="0"/>
          <p:nvPr/>
        </p:nvPicPr>
        <p:blipFill>
          <a:blip r:embed="rId3">
            <a:alphaModFix/>
          </a:blip>
          <a:stretch>
            <a:fillRect/>
          </a:stretch>
        </p:blipFill>
        <p:spPr>
          <a:xfrm>
            <a:off x="4072800" y="0"/>
            <a:ext cx="5071201"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User Interface</a:t>
            </a:r>
            <a:endParaRPr/>
          </a:p>
        </p:txBody>
      </p:sp>
      <p:sp>
        <p:nvSpPr>
          <p:cNvPr id="135" name="Google Shape;135;p30"/>
          <p:cNvSpPr txBox="1"/>
          <p:nvPr>
            <p:ph idx="1" type="body"/>
          </p:nvPr>
        </p:nvSpPr>
        <p:spPr>
          <a:xfrm>
            <a:off x="311700" y="1152475"/>
            <a:ext cx="38955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sz="2000"/>
              <a:t>Use navbar to navigate site</a:t>
            </a:r>
            <a:endParaRPr sz="2000"/>
          </a:p>
          <a:p>
            <a:pPr indent="-355600" lvl="0" marL="457200" rtl="0" algn="l">
              <a:spcBef>
                <a:spcPts val="1000"/>
              </a:spcBef>
              <a:spcAft>
                <a:spcPts val="0"/>
              </a:spcAft>
              <a:buSzPts val="2000"/>
              <a:buChar char="●"/>
            </a:pPr>
            <a:r>
              <a:rPr lang="en" sz="2000"/>
              <a:t>Zoom in and out of map</a:t>
            </a:r>
            <a:endParaRPr sz="2000"/>
          </a:p>
          <a:p>
            <a:pPr indent="-355600" lvl="0" marL="457200" rtl="0" algn="l">
              <a:spcBef>
                <a:spcPts val="1000"/>
              </a:spcBef>
              <a:spcAft>
                <a:spcPts val="0"/>
              </a:spcAft>
              <a:buSzPts val="2000"/>
              <a:buChar char="●"/>
            </a:pPr>
            <a:r>
              <a:rPr lang="en" sz="2000"/>
              <a:t>Export data into a csv file</a:t>
            </a:r>
            <a:endParaRPr sz="2000"/>
          </a:p>
          <a:p>
            <a:pPr indent="-355600" lvl="0" marL="457200" rtl="0" algn="l">
              <a:spcBef>
                <a:spcPts val="1000"/>
              </a:spcBef>
              <a:spcAft>
                <a:spcPts val="0"/>
              </a:spcAft>
              <a:buSzPts val="2000"/>
              <a:buChar char="●"/>
            </a:pPr>
            <a:r>
              <a:rPr lang="en" sz="2000"/>
              <a:t>Apply filters</a:t>
            </a:r>
            <a:r>
              <a:rPr lang="en" sz="1800"/>
              <a:t> for bird species</a:t>
            </a:r>
            <a:endParaRPr sz="1800"/>
          </a:p>
          <a:p>
            <a:pPr indent="0" lvl="0" marL="0" rtl="0" algn="l">
              <a:spcBef>
                <a:spcPts val="1000"/>
              </a:spcBef>
              <a:spcAft>
                <a:spcPts val="1200"/>
              </a:spcAft>
              <a:buNone/>
            </a:pPr>
            <a:r>
              <a:t/>
            </a:r>
            <a:endParaRPr sz="2000"/>
          </a:p>
        </p:txBody>
      </p:sp>
      <p:pic>
        <p:nvPicPr>
          <p:cNvPr id="136" name="Google Shape;136;p30"/>
          <p:cNvPicPr preferRelativeResize="0"/>
          <p:nvPr/>
        </p:nvPicPr>
        <p:blipFill>
          <a:blip r:embed="rId3">
            <a:alphaModFix/>
          </a:blip>
          <a:stretch>
            <a:fillRect/>
          </a:stretch>
        </p:blipFill>
        <p:spPr>
          <a:xfrm>
            <a:off x="100550" y="3507800"/>
            <a:ext cx="2287125" cy="1526450"/>
          </a:xfrm>
          <a:prstGeom prst="rect">
            <a:avLst/>
          </a:prstGeom>
          <a:noFill/>
          <a:ln>
            <a:noFill/>
          </a:ln>
        </p:spPr>
      </p:pic>
      <p:pic>
        <p:nvPicPr>
          <p:cNvPr id="137" name="Google Shape;137;p30"/>
          <p:cNvPicPr preferRelativeResize="0"/>
          <p:nvPr/>
        </p:nvPicPr>
        <p:blipFill>
          <a:blip r:embed="rId4">
            <a:alphaModFix/>
          </a:blip>
          <a:stretch>
            <a:fillRect/>
          </a:stretch>
        </p:blipFill>
        <p:spPr>
          <a:xfrm>
            <a:off x="5872049" y="413982"/>
            <a:ext cx="3271951" cy="1955505"/>
          </a:xfrm>
          <a:prstGeom prst="rect">
            <a:avLst/>
          </a:prstGeom>
          <a:noFill/>
          <a:ln>
            <a:noFill/>
          </a:ln>
        </p:spPr>
      </p:pic>
      <p:pic>
        <p:nvPicPr>
          <p:cNvPr id="138" name="Google Shape;138;p30"/>
          <p:cNvPicPr preferRelativeResize="0"/>
          <p:nvPr/>
        </p:nvPicPr>
        <p:blipFill>
          <a:blip r:embed="rId5">
            <a:alphaModFix/>
          </a:blip>
          <a:stretch>
            <a:fillRect/>
          </a:stretch>
        </p:blipFill>
        <p:spPr>
          <a:xfrm>
            <a:off x="2522800" y="3078737"/>
            <a:ext cx="3214136" cy="1955500"/>
          </a:xfrm>
          <a:prstGeom prst="rect">
            <a:avLst/>
          </a:prstGeom>
          <a:noFill/>
          <a:ln>
            <a:noFill/>
          </a:ln>
        </p:spPr>
      </p:pic>
      <p:pic>
        <p:nvPicPr>
          <p:cNvPr id="139" name="Google Shape;139;p30"/>
          <p:cNvPicPr preferRelativeResize="0"/>
          <p:nvPr/>
        </p:nvPicPr>
        <p:blipFill>
          <a:blip r:embed="rId6">
            <a:alphaModFix/>
          </a:blip>
          <a:stretch>
            <a:fillRect/>
          </a:stretch>
        </p:blipFill>
        <p:spPr>
          <a:xfrm>
            <a:off x="5872049" y="3077944"/>
            <a:ext cx="3271951" cy="195708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31"/>
          <p:cNvSpPr txBox="1"/>
          <p:nvPr>
            <p:ph type="title"/>
          </p:nvPr>
        </p:nvSpPr>
        <p:spPr>
          <a:xfrm>
            <a:off x="144650" y="2515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Mapping &amp; Visualization Module </a:t>
            </a:r>
            <a:endParaRPr/>
          </a:p>
        </p:txBody>
      </p:sp>
      <p:sp>
        <p:nvSpPr>
          <p:cNvPr id="145" name="Google Shape;145;p31"/>
          <p:cNvSpPr txBox="1"/>
          <p:nvPr>
            <p:ph idx="1" type="body"/>
          </p:nvPr>
        </p:nvSpPr>
        <p:spPr>
          <a:xfrm>
            <a:off x="4572000" y="782525"/>
            <a:ext cx="4378500" cy="2001300"/>
          </a:xfrm>
          <a:prstGeom prst="rect">
            <a:avLst/>
          </a:prstGeom>
        </p:spPr>
        <p:txBody>
          <a:bodyPr anchorCtr="0" anchor="t" bIns="91425" lIns="91425" spcFirstLastPara="1" rIns="91425" wrap="square" tIns="91425">
            <a:normAutofit fontScale="85000" lnSpcReduction="20000"/>
          </a:bodyPr>
          <a:lstStyle/>
          <a:p>
            <a:pPr indent="-325755" lvl="0" marL="457200" rtl="0" algn="l">
              <a:spcBef>
                <a:spcPts val="0"/>
              </a:spcBef>
              <a:spcAft>
                <a:spcPts val="0"/>
              </a:spcAft>
              <a:buSzPct val="100000"/>
              <a:buChar char="●"/>
            </a:pPr>
            <a:r>
              <a:rPr lang="en"/>
              <a:t>Receives data in GeoJSON format</a:t>
            </a:r>
            <a:endParaRPr/>
          </a:p>
          <a:p>
            <a:pPr indent="-325755" lvl="0" marL="457200" rtl="0" algn="l">
              <a:spcBef>
                <a:spcPts val="0"/>
              </a:spcBef>
              <a:spcAft>
                <a:spcPts val="0"/>
              </a:spcAft>
              <a:buSzPct val="100000"/>
              <a:buChar char="●"/>
            </a:pPr>
            <a:r>
              <a:rPr lang="en"/>
              <a:t>Use Raster.io library to transform data into raster format (GeoTIFF)</a:t>
            </a:r>
            <a:endParaRPr/>
          </a:p>
          <a:p>
            <a:pPr indent="-325755" lvl="0" marL="457200" rtl="0" algn="l">
              <a:spcBef>
                <a:spcPts val="0"/>
              </a:spcBef>
              <a:spcAft>
                <a:spcPts val="0"/>
              </a:spcAft>
              <a:buSzPct val="100000"/>
              <a:buChar char="●"/>
            </a:pPr>
            <a:r>
              <a:rPr lang="en"/>
              <a:t>Folium library to render and embed interactive web-based map</a:t>
            </a:r>
            <a:endParaRPr/>
          </a:p>
          <a:p>
            <a:pPr indent="-325755" lvl="0" marL="457200" rtl="0" algn="l">
              <a:spcBef>
                <a:spcPts val="0"/>
              </a:spcBef>
              <a:spcAft>
                <a:spcPts val="0"/>
              </a:spcAft>
              <a:buSzPct val="100000"/>
              <a:buChar char="●"/>
            </a:pPr>
            <a:r>
              <a:rPr lang="en"/>
              <a:t>Data is shown as a heatmap to highlight bird species presence</a:t>
            </a:r>
            <a:endParaRPr/>
          </a:p>
          <a:p>
            <a:pPr indent="-325755" lvl="0" marL="457200" rtl="0" algn="l">
              <a:spcBef>
                <a:spcPts val="0"/>
              </a:spcBef>
              <a:spcAft>
                <a:spcPts val="0"/>
              </a:spcAft>
              <a:buSzPct val="100000"/>
              <a:buChar char="●"/>
            </a:pPr>
            <a:r>
              <a:rPr lang="en"/>
              <a:t>Dynamic map updates</a:t>
            </a:r>
            <a:endParaRPr/>
          </a:p>
        </p:txBody>
      </p:sp>
      <p:pic>
        <p:nvPicPr>
          <p:cNvPr id="146" name="Google Shape;146;p31"/>
          <p:cNvPicPr preferRelativeResize="0"/>
          <p:nvPr/>
        </p:nvPicPr>
        <p:blipFill>
          <a:blip r:embed="rId3">
            <a:alphaModFix/>
          </a:blip>
          <a:stretch>
            <a:fillRect/>
          </a:stretch>
        </p:blipFill>
        <p:spPr>
          <a:xfrm>
            <a:off x="55675" y="956149"/>
            <a:ext cx="4252950" cy="3818074"/>
          </a:xfrm>
          <a:prstGeom prst="rect">
            <a:avLst/>
          </a:prstGeom>
          <a:noFill/>
          <a:ln>
            <a:noFill/>
          </a:ln>
        </p:spPr>
      </p:pic>
      <p:pic>
        <p:nvPicPr>
          <p:cNvPr id="147" name="Google Shape;147;p31"/>
          <p:cNvPicPr preferRelativeResize="0"/>
          <p:nvPr/>
        </p:nvPicPr>
        <p:blipFill>
          <a:blip r:embed="rId4">
            <a:alphaModFix/>
          </a:blip>
          <a:stretch>
            <a:fillRect/>
          </a:stretch>
        </p:blipFill>
        <p:spPr>
          <a:xfrm>
            <a:off x="4816076" y="2783825"/>
            <a:ext cx="3890350" cy="21912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Application Logic</a:t>
            </a:r>
            <a:endParaRPr/>
          </a:p>
        </p:txBody>
      </p:sp>
      <p:sp>
        <p:nvSpPr>
          <p:cNvPr id="153" name="Google Shape;153;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Django custom &amp; built-in commands:</a:t>
            </a:r>
            <a:endParaRPr/>
          </a:p>
          <a:p>
            <a:pPr indent="-342900" lvl="1" marL="914400" rtl="0" algn="l">
              <a:spcBef>
                <a:spcPts val="0"/>
              </a:spcBef>
              <a:spcAft>
                <a:spcPts val="0"/>
              </a:spcAft>
              <a:buSzPts val="1800"/>
              <a:buChar char="○"/>
            </a:pPr>
            <a:r>
              <a:rPr lang="en" sz="1800"/>
              <a:t>Run server</a:t>
            </a:r>
            <a:endParaRPr sz="1800"/>
          </a:p>
          <a:p>
            <a:pPr indent="-342900" lvl="1" marL="914400" rtl="0" algn="l">
              <a:spcBef>
                <a:spcPts val="0"/>
              </a:spcBef>
              <a:spcAft>
                <a:spcPts val="0"/>
              </a:spcAft>
              <a:buSzPts val="1800"/>
              <a:buChar char="○"/>
            </a:pPr>
            <a:r>
              <a:rPr lang="en" sz="1800"/>
              <a:t>Manage GET and POST requests</a:t>
            </a:r>
            <a:endParaRPr sz="1800"/>
          </a:p>
          <a:p>
            <a:pPr indent="-342900" lvl="1" marL="914400" rtl="0" algn="l">
              <a:spcBef>
                <a:spcPts val="0"/>
              </a:spcBef>
              <a:spcAft>
                <a:spcPts val="0"/>
              </a:spcAft>
              <a:buSzPts val="1800"/>
              <a:buChar char="○"/>
            </a:pPr>
            <a:r>
              <a:rPr lang="en" sz="1800"/>
              <a:t>URL endpoints &amp; routes</a:t>
            </a:r>
            <a:endParaRPr sz="1800"/>
          </a:p>
          <a:p>
            <a:pPr indent="-342900" lvl="1" marL="914400" rtl="0" algn="l">
              <a:spcBef>
                <a:spcPts val="0"/>
              </a:spcBef>
              <a:spcAft>
                <a:spcPts val="0"/>
              </a:spcAft>
              <a:buSzPts val="1800"/>
              <a:buChar char="○"/>
            </a:pPr>
            <a:r>
              <a:rPr lang="en" sz="1800"/>
              <a:t>Define database models</a:t>
            </a:r>
            <a:endParaRPr sz="1800"/>
          </a:p>
          <a:p>
            <a:pPr indent="-342900" lvl="1" marL="914400" rtl="0" algn="l">
              <a:spcBef>
                <a:spcPts val="0"/>
              </a:spcBef>
              <a:spcAft>
                <a:spcPts val="0"/>
              </a:spcAft>
              <a:buSzPts val="1800"/>
              <a:buChar char="○"/>
            </a:pPr>
            <a:r>
              <a:rPr lang="en" sz="1800"/>
              <a:t>Read in data from CSV into database</a:t>
            </a:r>
            <a:endParaRPr sz="1800"/>
          </a:p>
          <a:p>
            <a:pPr indent="-342900" lvl="1" marL="914400" rtl="0" algn="l">
              <a:spcBef>
                <a:spcPts val="0"/>
              </a:spcBef>
              <a:spcAft>
                <a:spcPts val="0"/>
              </a:spcAft>
              <a:buSzPts val="1800"/>
              <a:buChar char="○"/>
            </a:pPr>
            <a:r>
              <a:rPr lang="en" sz="1800"/>
              <a:t>Export rendered data as CSV and map image</a:t>
            </a:r>
            <a:endParaRPr sz="1800"/>
          </a:p>
          <a:p>
            <a:pPr indent="-342900" lvl="1" marL="914400" rtl="0" algn="l">
              <a:spcBef>
                <a:spcPts val="0"/>
              </a:spcBef>
              <a:spcAft>
                <a:spcPts val="0"/>
              </a:spcAft>
              <a:buSzPts val="1800"/>
              <a:buChar char="○"/>
            </a:pPr>
            <a:r>
              <a:rPr lang="en" sz="1800"/>
              <a:t>Object-Relational Mapping query handler</a:t>
            </a:r>
            <a:endParaRPr sz="1800"/>
          </a:p>
          <a:p>
            <a:pPr indent="-342900" lvl="0" marL="457200" rtl="0" algn="l">
              <a:spcBef>
                <a:spcPts val="0"/>
              </a:spcBef>
              <a:spcAft>
                <a:spcPts val="0"/>
              </a:spcAft>
              <a:buSzPts val="1800"/>
              <a:buChar char="●"/>
            </a:pPr>
            <a:r>
              <a:rPr lang="en"/>
              <a:t>Transform filtered data into GeoJSON format</a:t>
            </a:r>
            <a:endParaRPr/>
          </a:p>
        </p:txBody>
      </p:sp>
      <p:pic>
        <p:nvPicPr>
          <p:cNvPr id="154" name="Google Shape;154;p32"/>
          <p:cNvPicPr preferRelativeResize="0"/>
          <p:nvPr/>
        </p:nvPicPr>
        <p:blipFill>
          <a:blip r:embed="rId3">
            <a:alphaModFix/>
          </a:blip>
          <a:stretch>
            <a:fillRect/>
          </a:stretch>
        </p:blipFill>
        <p:spPr>
          <a:xfrm>
            <a:off x="5674600" y="1801388"/>
            <a:ext cx="3157712" cy="1302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Database Layer</a:t>
            </a:r>
            <a:endParaRPr/>
          </a:p>
        </p:txBody>
      </p:sp>
      <p:sp>
        <p:nvSpPr>
          <p:cNvPr id="160" name="Google Shape;160;p33"/>
          <p:cNvSpPr txBox="1"/>
          <p:nvPr>
            <p:ph idx="1" type="body"/>
          </p:nvPr>
        </p:nvSpPr>
        <p:spPr>
          <a:xfrm>
            <a:off x="311700" y="1152475"/>
            <a:ext cx="4567200" cy="3416400"/>
          </a:xfrm>
          <a:prstGeom prst="rect">
            <a:avLst/>
          </a:prstGeom>
        </p:spPr>
        <p:txBody>
          <a:bodyPr anchorCtr="0" anchor="t" bIns="91425" lIns="91425" spcFirstLastPara="1" rIns="91425" wrap="square" tIns="91425">
            <a:normAutofit/>
          </a:bodyPr>
          <a:lstStyle/>
          <a:p>
            <a:pPr indent="-387350" lvl="0" marL="457200" rtl="0" algn="l">
              <a:spcBef>
                <a:spcPts val="0"/>
              </a:spcBef>
              <a:spcAft>
                <a:spcPts val="0"/>
              </a:spcAft>
              <a:buSzPts val="2500"/>
              <a:buChar char="●"/>
            </a:pPr>
            <a:r>
              <a:rPr lang="en" sz="2500"/>
              <a:t>MySQL Database</a:t>
            </a:r>
            <a:endParaRPr sz="2500"/>
          </a:p>
          <a:p>
            <a:pPr indent="-387350" lvl="0" marL="457200" rtl="0" algn="l">
              <a:spcBef>
                <a:spcPts val="1000"/>
              </a:spcBef>
              <a:spcAft>
                <a:spcPts val="0"/>
              </a:spcAft>
              <a:buSzPts val="2500"/>
              <a:buChar char="●"/>
            </a:pPr>
            <a:r>
              <a:rPr lang="en" sz="2500"/>
              <a:t>Interfaces with Django</a:t>
            </a:r>
            <a:endParaRPr sz="2500"/>
          </a:p>
          <a:p>
            <a:pPr indent="-387350" lvl="0" marL="457200" rtl="0" algn="l">
              <a:spcBef>
                <a:spcPts val="1000"/>
              </a:spcBef>
              <a:spcAft>
                <a:spcPts val="0"/>
              </a:spcAft>
              <a:buSzPts val="2500"/>
              <a:buChar char="●"/>
            </a:pPr>
            <a:r>
              <a:rPr lang="en" sz="2500"/>
              <a:t>3 main data tables:</a:t>
            </a:r>
            <a:endParaRPr sz="2500"/>
          </a:p>
          <a:p>
            <a:pPr indent="-374650" lvl="1" marL="914400" rtl="0" algn="l">
              <a:spcBef>
                <a:spcPts val="0"/>
              </a:spcBef>
              <a:spcAft>
                <a:spcPts val="0"/>
              </a:spcAft>
              <a:buSzPts val="2300"/>
              <a:buChar char="○"/>
            </a:pPr>
            <a:r>
              <a:rPr lang="en" sz="2300"/>
              <a:t>Bird information</a:t>
            </a:r>
            <a:endParaRPr sz="2300"/>
          </a:p>
          <a:p>
            <a:pPr indent="-374650" lvl="1" marL="914400" rtl="0" algn="l">
              <a:spcBef>
                <a:spcPts val="0"/>
              </a:spcBef>
              <a:spcAft>
                <a:spcPts val="0"/>
              </a:spcAft>
              <a:buSzPts val="2300"/>
              <a:buChar char="○"/>
            </a:pPr>
            <a:r>
              <a:rPr lang="en" sz="2300"/>
              <a:t>Location details</a:t>
            </a:r>
            <a:endParaRPr sz="2300"/>
          </a:p>
          <a:p>
            <a:pPr indent="-374650" lvl="1" marL="914400" rtl="0" algn="l">
              <a:spcBef>
                <a:spcPts val="0"/>
              </a:spcBef>
              <a:spcAft>
                <a:spcPts val="0"/>
              </a:spcAft>
              <a:buSzPts val="2300"/>
              <a:buChar char="○"/>
            </a:pPr>
            <a:r>
              <a:rPr lang="en" sz="2300"/>
              <a:t>Results table</a:t>
            </a:r>
            <a:endParaRPr sz="2300"/>
          </a:p>
        </p:txBody>
      </p:sp>
      <p:pic>
        <p:nvPicPr>
          <p:cNvPr id="161" name="Google Shape;161;p33"/>
          <p:cNvPicPr preferRelativeResize="0"/>
          <p:nvPr/>
        </p:nvPicPr>
        <p:blipFill>
          <a:blip r:embed="rId3">
            <a:alphaModFix/>
          </a:blip>
          <a:stretch>
            <a:fillRect/>
          </a:stretch>
        </p:blipFill>
        <p:spPr>
          <a:xfrm>
            <a:off x="4878900" y="235150"/>
            <a:ext cx="4048250" cy="4701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